
<file path=[Content_Types].xml><?xml version="1.0" encoding="utf-8"?>
<Types xmlns="http://schemas.openxmlformats.org/package/2006/content-types">
  <Default Extension="xml" ContentType="application/xml"/>
  <Default Extension="wdp" ContentType="image/vnd.ms-photo"/>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26" r:id="rId2"/>
    <p:sldId id="582" r:id="rId3"/>
    <p:sldId id="328" r:id="rId4"/>
    <p:sldId id="488" r:id="rId5"/>
    <p:sldId id="583" r:id="rId6"/>
    <p:sldId id="584" r:id="rId7"/>
    <p:sldId id="587" r:id="rId8"/>
    <p:sldId id="600" r:id="rId9"/>
    <p:sldId id="611" r:id="rId10"/>
    <p:sldId id="613" r:id="rId11"/>
    <p:sldId id="612" r:id="rId12"/>
    <p:sldId id="605" r:id="rId13"/>
    <p:sldId id="609" r:id="rId14"/>
    <p:sldId id="603" r:id="rId15"/>
    <p:sldId id="608" r:id="rId16"/>
    <p:sldId id="610" r:id="rId17"/>
    <p:sldId id="598" r:id="rId18"/>
    <p:sldId id="599" r:id="rId19"/>
    <p:sldId id="601" r:id="rId20"/>
    <p:sldId id="585" r:id="rId21"/>
    <p:sldId id="586" r:id="rId22"/>
    <p:sldId id="589" r:id="rId23"/>
    <p:sldId id="590" r:id="rId24"/>
    <p:sldId id="591" r:id="rId25"/>
    <p:sldId id="593" r:id="rId26"/>
    <p:sldId id="595" r:id="rId27"/>
    <p:sldId id="597" r:id="rId28"/>
    <p:sldId id="596" r:id="rId29"/>
    <p:sldId id="602" r:id="rId30"/>
    <p:sldId id="594" r:id="rId31"/>
    <p:sldId id="614" r:id="rId32"/>
    <p:sldId id="617" r:id="rId33"/>
    <p:sldId id="615" r:id="rId34"/>
    <p:sldId id="616" r:id="rId35"/>
    <p:sldId id="618" r:id="rId36"/>
    <p:sldId id="626" r:id="rId37"/>
    <p:sldId id="619" r:id="rId38"/>
    <p:sldId id="627" r:id="rId39"/>
    <p:sldId id="620" r:id="rId40"/>
    <p:sldId id="621" r:id="rId41"/>
    <p:sldId id="622" r:id="rId42"/>
    <p:sldId id="625" r:id="rId43"/>
    <p:sldId id="631" r:id="rId44"/>
    <p:sldId id="633" r:id="rId45"/>
    <p:sldId id="634" r:id="rId46"/>
    <p:sldId id="624" r:id="rId47"/>
    <p:sldId id="629" r:id="rId48"/>
    <p:sldId id="630" r:id="rId49"/>
    <p:sldId id="635" r:id="rId50"/>
    <p:sldId id="623" r:id="rId51"/>
    <p:sldId id="628" r:id="rId52"/>
    <p:sldId id="424" r:id="rId53"/>
    <p:sldId id="334" r:id="rId54"/>
    <p:sldId id="336" r:id="rId55"/>
    <p:sldId id="337" r:id="rId5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defTabSz="457200"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defTabSz="457200"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defTabSz="457200"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defTabSz="457200"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962"/>
    <a:srgbClr val="110E79"/>
    <a:srgbClr val="100932"/>
    <a:srgbClr val="124220"/>
    <a:srgbClr val="FFF35D"/>
    <a:srgbClr val="0F4A73"/>
    <a:srgbClr val="026373"/>
    <a:srgbClr val="115D85"/>
    <a:srgbClr val="146F85"/>
    <a:srgbClr val="187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08" autoAdjust="0"/>
    <p:restoredTop sz="97143" autoAdjust="0"/>
  </p:normalViewPr>
  <p:slideViewPr>
    <p:cSldViewPr snapToGrid="0" snapToObjects="1">
      <p:cViewPr>
        <p:scale>
          <a:sx n="108" d="100"/>
          <a:sy n="108" d="100"/>
        </p:scale>
        <p:origin x="-688"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43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mn-cs"/>
              </a:defRPr>
            </a:lvl1pPr>
          </a:lstStyle>
          <a:p>
            <a:pPr>
              <a:defRPr/>
            </a:pPr>
            <a:fld id="{73D73E5E-1DE2-4555-990B-5CBD0FF2A9F6}" type="datetime1">
              <a:rPr lang="en-US" altLang="en-US"/>
              <a:pPr>
                <a:defRPr/>
              </a:pPr>
              <a:t>9/24/14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mn-cs"/>
              </a:defRPr>
            </a:lvl1pPr>
          </a:lstStyle>
          <a:p>
            <a:pPr>
              <a:defRPr/>
            </a:pPr>
            <a:fld id="{95C6C76F-1D16-4D4C-8D63-0604F47CFA1C}" type="slidenum">
              <a:rPr lang="en-US" altLang="en-US"/>
              <a:pPr>
                <a:defRPr/>
              </a:pPr>
              <a:t>‹#›</a:t>
            </a:fld>
            <a:endParaRPr lang="en-US" altLang="en-US"/>
          </a:p>
        </p:txBody>
      </p:sp>
    </p:spTree>
    <p:extLst>
      <p:ext uri="{BB962C8B-B14F-4D97-AF65-F5344CB8AC3E}">
        <p14:creationId xmlns:p14="http://schemas.microsoft.com/office/powerpoint/2010/main" val="134355070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4" charset="-128"/>
        <a:cs typeface="ＭＳ Ｐゴシック" pitchFamily="6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p:cNvSpPr>
          <p:nvPr>
            <p:ph type="sldImg"/>
          </p:nvPr>
        </p:nvSpPr>
        <p:spPr bwMode="auto">
          <a:noFill/>
          <a:ln>
            <a:solidFill>
              <a:srgbClr val="000000"/>
            </a:solidFill>
            <a:miter lim="800000"/>
            <a:headEnd/>
            <a:tailEnd/>
          </a:ln>
        </p:spPr>
      </p:sp>
      <p:sp>
        <p:nvSpPr>
          <p:cNvPr id="16386" name="Rectangle 3"/>
          <p:cNvSpPr>
            <a:spLocks noGrp="1" noChangeArrowheads="1"/>
          </p:cNvSpPr>
          <p:nvPr>
            <p:ph type="body" idx="1"/>
          </p:nvPr>
        </p:nvSpPr>
        <p:spPr bwMode="auto">
          <a:noFill/>
        </p:spPr>
        <p:txBody>
          <a:bodyPr/>
          <a:lstStyle/>
          <a:p>
            <a:endParaRPr lang="en-US" smtClean="0">
              <a:ea typeface="ＭＳ Ｐゴシック" pitchFamily="-72" charset="-128"/>
              <a:cs typeface="ＭＳ Ｐゴシック" pitchFamily="-7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ln>
            <a:miter lim="800000"/>
            <a:headEnd/>
            <a:tailEnd/>
          </a:ln>
        </p:spPr>
        <p:txBody>
          <a:bodyPr/>
          <a:lstStyle/>
          <a:p>
            <a:fld id="{EC94A50D-491F-403B-976F-79D40C01B989}" type="slidenum">
              <a:rPr lang="en-US">
                <a:latin typeface="Arial" pitchFamily="-72" charset="0"/>
                <a:ea typeface="ＭＳ Ｐゴシック" pitchFamily="-72" charset="-128"/>
                <a:cs typeface="ＭＳ Ｐゴシック" pitchFamily="-72" charset="-128"/>
              </a:rPr>
              <a:pPr/>
              <a:t>3</a:t>
            </a:fld>
            <a:endParaRPr lang="en-US">
              <a:latin typeface="Arial" pitchFamily="-72" charset="0"/>
              <a:ea typeface="ＭＳ Ｐゴシック" pitchFamily="-72" charset="-128"/>
              <a:cs typeface="ＭＳ Ｐゴシック" pitchFamily="-72" charset="-128"/>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xfrm>
            <a:off x="914400" y="4343400"/>
            <a:ext cx="5029200" cy="4114800"/>
          </a:xfrm>
          <a:noFill/>
        </p:spPr>
        <p:txBody>
          <a:bodyPr/>
          <a:lstStyle/>
          <a:p>
            <a:pPr eaLnBrk="1" hangingPunct="1"/>
            <a:endParaRPr lang="en-US" smtClean="0">
              <a:ea typeface="ＭＳ Ｐゴシック" pitchFamily="-72" charset="-128"/>
              <a:cs typeface="ＭＳ Ｐゴシック" pitchFamily="-72"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Placeholder 2"/>
          <p:cNvSpPr>
            <a:spLocks noGrp="1" noRot="1" noChangeAspect="1"/>
          </p:cNvSpPr>
          <p:nvPr>
            <p:ph type="sldImg"/>
          </p:nvPr>
        </p:nvSpPr>
        <p:spPr bwMode="auto">
          <a:noFill/>
          <a:ln>
            <a:solidFill>
              <a:srgbClr val="000000"/>
            </a:solidFill>
            <a:miter lim="800000"/>
            <a:headEnd/>
            <a:tailEnd/>
          </a:ln>
        </p:spPr>
      </p:sp>
      <p:sp>
        <p:nvSpPr>
          <p:cNvPr id="147458"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p:cNvSpPr>
          <p:nvPr>
            <p:ph type="sldImg"/>
          </p:nvPr>
        </p:nvSpPr>
        <p:spPr bwMode="auto">
          <a:noFill/>
          <a:ln>
            <a:solidFill>
              <a:srgbClr val="000000"/>
            </a:solidFill>
            <a:miter lim="800000"/>
            <a:headEnd/>
            <a:tailEnd/>
          </a:ln>
        </p:spPr>
      </p:sp>
      <p:sp>
        <p:nvSpPr>
          <p:cNvPr id="149506" name="Rectangle 3"/>
          <p:cNvSpPr>
            <a:spLocks noGrp="1" noChangeArrowheads="1"/>
          </p:cNvSpPr>
          <p:nvPr>
            <p:ph type="body" idx="1"/>
          </p:nvPr>
        </p:nvSpPr>
        <p:spPr bwMode="auto">
          <a:noFill/>
        </p:spPr>
        <p:txBody>
          <a:bodyPr/>
          <a:lstStyle/>
          <a:p>
            <a:endParaRPr lang="en-US" smtClean="0">
              <a:ea typeface="ＭＳ Ｐゴシック" pitchFamily="-72" charset="-128"/>
              <a:cs typeface="ＭＳ Ｐゴシック" pitchFamily="-72"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p:cNvSpPr>
          <p:nvPr>
            <p:ph type="sldImg"/>
          </p:nvPr>
        </p:nvSpPr>
        <p:spPr bwMode="auto">
          <a:noFill/>
          <a:ln>
            <a:solidFill>
              <a:srgbClr val="000000"/>
            </a:solidFill>
            <a:miter lim="800000"/>
            <a:headEnd/>
            <a:tailEnd/>
          </a:ln>
        </p:spPr>
      </p:sp>
      <p:sp>
        <p:nvSpPr>
          <p:cNvPr id="151554" name="Rectangle 3"/>
          <p:cNvSpPr>
            <a:spLocks noGrp="1" noChangeArrowheads="1"/>
          </p:cNvSpPr>
          <p:nvPr>
            <p:ph type="body" idx="1"/>
          </p:nvPr>
        </p:nvSpPr>
        <p:spPr bwMode="auto">
          <a:noFill/>
        </p:spPr>
        <p:txBody>
          <a:bodyPr/>
          <a:lstStyle/>
          <a:p>
            <a:endParaRPr lang="en-US" smtClean="0">
              <a:ea typeface="ＭＳ Ｐゴシック" pitchFamily="-72" charset="-128"/>
              <a:cs typeface="ＭＳ Ｐゴシック" pitchFamily="-72"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p:cNvSpPr>
          <p:nvPr>
            <p:ph type="sldImg"/>
          </p:nvPr>
        </p:nvSpPr>
        <p:spPr bwMode="auto">
          <a:noFill/>
          <a:ln>
            <a:solidFill>
              <a:srgbClr val="000000"/>
            </a:solidFill>
            <a:miter lim="800000"/>
            <a:headEnd/>
            <a:tailEnd/>
          </a:ln>
        </p:spPr>
      </p:sp>
      <p:sp>
        <p:nvSpPr>
          <p:cNvPr id="153602" name="Rectangle 3"/>
          <p:cNvSpPr>
            <a:spLocks noGrp="1" noChangeArrowheads="1"/>
          </p:cNvSpPr>
          <p:nvPr>
            <p:ph type="body" idx="1"/>
          </p:nvPr>
        </p:nvSpPr>
        <p:spPr bwMode="auto">
          <a:noFill/>
        </p:spPr>
        <p:txBody>
          <a:bodyPr/>
          <a:lstStyle/>
          <a:p>
            <a:endParaRPr lang="en-US" smtClean="0">
              <a:ea typeface="ＭＳ Ｐゴシック" pitchFamily="-72" charset="-128"/>
              <a:cs typeface="ＭＳ Ｐゴシック" pitchFamily="-7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p:cNvSpPr>
          <p:nvPr>
            <p:ph type="sldImg"/>
          </p:nvPr>
        </p:nvSpPr>
        <p:spPr bwMode="auto">
          <a:noFill/>
          <a:ln>
            <a:solidFill>
              <a:srgbClr val="000000"/>
            </a:solidFill>
            <a:miter lim="800000"/>
            <a:headEnd/>
            <a:tailEnd/>
          </a:ln>
        </p:spPr>
      </p:sp>
      <p:sp>
        <p:nvSpPr>
          <p:cNvPr id="22530" name="Placeholder 3"/>
          <p:cNvSpPr>
            <a:spLocks noGrp="1"/>
          </p:cNvSpPr>
          <p:nvPr>
            <p:ph type="body" idx="1"/>
          </p:nvPr>
        </p:nvSpPr>
        <p:spPr bwMode="auto">
          <a:noFill/>
        </p:spPr>
        <p:txBody>
          <a:bodyPr/>
          <a:lstStyle/>
          <a:p>
            <a:endParaRPr lang="en-US">
              <a:ea typeface="ＭＳ Ｐゴシック" pitchFamily="-72" charset="-128"/>
              <a:cs typeface="ＭＳ Ｐゴシック" pitchFamily="-7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4FCC385-0151-496A-B414-845E110DBC5A}" type="datetime1">
              <a:rPr lang="en-US" altLang="en-US"/>
              <a:pPr>
                <a:defRPr/>
              </a:pPr>
              <a:t>9/24/14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225CCE-3504-49D3-9F07-0411229577C7}"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DE4FB9-8C52-4F37-81D8-8BFEFED1BB57}" type="datetime1">
              <a:rPr lang="en-US" altLang="en-US"/>
              <a:pPr>
                <a:defRPr/>
              </a:pPr>
              <a:t>9/24/14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14E8AA-812B-4965-BE72-02273F2EB4B5}"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992449-E199-48D6-800F-8DEB6BD65D3F}" type="datetime1">
              <a:rPr lang="en-US" altLang="en-US"/>
              <a:pPr>
                <a:defRPr/>
              </a:pPr>
              <a:t>9/24/14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39794E-B68E-4047-B7D3-A313E0FAD9D3}"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000000"/>
                </a:solidFill>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pPr>
              <a:defRPr/>
            </a:pPr>
            <a:fld id="{E27A2716-0F5A-4033-B404-1C64FCE7015E}"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693FD7-DFF8-4DF2-BB12-1C800CF168B6}" type="datetime1">
              <a:rPr lang="en-US" altLang="en-US"/>
              <a:pPr>
                <a:defRPr/>
              </a:pPr>
              <a:t>9/24/14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23D45B-8AF8-4426-9005-55C39EF4C51D}"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334AD7-DC3A-4383-981B-1545A2171B9A}" type="datetime1">
              <a:rPr lang="en-US" altLang="en-US"/>
              <a:pPr>
                <a:defRPr/>
              </a:pPr>
              <a:t>9/24/14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BF4BE8-557A-4D32-B715-43BBF3C4AD2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A098C1-2D12-4F27-B81B-C1AEDC275138}" type="datetime1">
              <a:rPr lang="en-US" altLang="en-US"/>
              <a:pPr>
                <a:defRPr/>
              </a:pPr>
              <a:t>9/24/14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931A49-909B-4A86-AB1E-2FB3D414D1E0}"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A5DD500-2931-4D05-BC41-B35169F8F009}" type="datetime1">
              <a:rPr lang="en-US" altLang="en-US"/>
              <a:pPr>
                <a:defRPr/>
              </a:pPr>
              <a:t>9/24/14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341E2C-3789-4F1F-BFFD-F470CAA738C1}"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3FCF0DF-6A0F-46E7-B624-97753F3E1E31}" type="datetime1">
              <a:rPr lang="en-US" altLang="en-US"/>
              <a:pPr>
                <a:defRPr/>
              </a:pPr>
              <a:t>9/24/14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A66F6F3-9DDD-4732-B2FA-2E6F6798024C}"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2E34F2-F21C-4C1C-BAA6-C455A30D655D}" type="datetime1">
              <a:rPr lang="en-US" altLang="en-US"/>
              <a:pPr>
                <a:defRPr/>
              </a:pPr>
              <a:t>9/24/14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AF1801-F0A1-41DF-9FDC-D4AE25B19E64}"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F8210-496E-4D33-91BB-575FBC1EC05B}" type="datetime1">
              <a:rPr lang="en-US" altLang="en-US"/>
              <a:pPr>
                <a:defRPr/>
              </a:pPr>
              <a:t>9/24/14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E3A730-BA0B-4F48-94E5-DE76469C7041}"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491D17-BD69-4996-A738-972684FC2533}" type="datetime1">
              <a:rPr lang="en-US" altLang="en-US"/>
              <a:pPr>
                <a:defRPr/>
              </a:pPr>
              <a:t>9/24/14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DEFAAF-267D-4BB8-A2AC-1496834E5F9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cs typeface="+mn-cs"/>
              </a:defRPr>
            </a:lvl1pPr>
          </a:lstStyle>
          <a:p>
            <a:pPr>
              <a:defRPr/>
            </a:pPr>
            <a:fld id="{B94FDF03-78E9-4A6C-A232-AB5C9E9C5FE3}" type="datetime1">
              <a:rPr lang="en-US" altLang="en-US"/>
              <a:pPr>
                <a:defRPr/>
              </a:pPr>
              <a:t>9/24/14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cs typeface="+mn-cs"/>
              </a:defRPr>
            </a:lvl1pPr>
          </a:lstStyle>
          <a:p>
            <a:pPr>
              <a:defRPr/>
            </a:pPr>
            <a:fld id="{5C22E2C6-0E1C-42EE-B2B5-D90C09FD9F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p:titleStyle>
    <p:bodyStyle>
      <a:lvl1pPr marL="342900" indent="-342900" algn="l" defTabSz="457200" rtl="0" eaLnBrk="0" fontAlgn="base" hangingPunct="0">
        <a:spcBef>
          <a:spcPct val="20000"/>
        </a:spcBef>
        <a:spcAft>
          <a:spcPct val="0"/>
        </a:spcAft>
        <a:buFont typeface="Arial" pitchFamily="-72" charset="0"/>
        <a:buChar char="•"/>
        <a:defRPr sz="4000" kern="1200">
          <a:solidFill>
            <a:srgbClr val="D9D9D9"/>
          </a:solidFill>
          <a:latin typeface="+mn-lt"/>
          <a:ea typeface="ＭＳ Ｐゴシック" pitchFamily="64" charset="-128"/>
          <a:cs typeface="ＭＳ Ｐゴシック" pitchFamily="64" charset="-128"/>
        </a:defRPr>
      </a:lvl1pPr>
      <a:lvl2pPr marL="742950" indent="-285750" algn="l" defTabSz="457200"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64" charset="-128"/>
          <a:cs typeface="+mn-cs"/>
        </a:defRPr>
      </a:lvl2pPr>
      <a:lvl3pPr marL="1143000" indent="-228600" algn="l" defTabSz="457200"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64" charset="-128"/>
          <a:cs typeface="+mn-cs"/>
        </a:defRPr>
      </a:lvl3pPr>
      <a:lvl4pPr marL="16002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64" charset="-128"/>
          <a:cs typeface="+mn-cs"/>
        </a:defRPr>
      </a:lvl4pPr>
      <a:lvl5pPr marL="20574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6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sumanasinc.com/webcontent/animations/content/sidereal.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hyperlink" Target="http://creativecommons.org/licenses/by-sa/3.0"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hyperlink" Target="http://www.global-vision.org/astroarchaeology/archive/research/papers/sunmoon/index.html"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tcaa.us/Astronomy/Moon.aspx" TargetMode="External"/><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package" Target="../embeddings/Microsoft_Word_Document1.docx"/><Relationship Id="rId5" Type="http://schemas.openxmlformats.org/officeDocument/2006/relationships/image" Target="../media/image25.emf"/><Relationship Id="rId6" Type="http://schemas.openxmlformats.org/officeDocument/2006/relationships/image" Target="../media/image26.gi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hyperlink" Target="http://oceanservice.noaa.gov/education/kits/tides/media/supp_tide02.html"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gif"/></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9.gif"/></Relationships>
</file>

<file path=ppt/slides/_rels/slide44.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gif"/><Relationship Id="rId5" Type="http://schemas.openxmlformats.org/officeDocument/2006/relationships/image" Target="../media/image42.gi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www.swampfoxnews.com/swfxgrfx/cartoons/editopic/earth-moon-rod-balnc.jpg"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www.montereyinstitute.org/noaa/lesson10/l10la1_a.html" TargetMode="External"/><Relationship Id="rId4" Type="http://schemas.openxmlformats.org/officeDocument/2006/relationships/hyperlink" Target="http://oceanexplorer.noaa.gov/edu/learning/player/lesson10.html" TargetMode="External"/><Relationship Id="rId5" Type="http://schemas.openxmlformats.org/officeDocument/2006/relationships/hyperlink" Target="http://oceanservice.noaa.gov/education/lessons/ups_downs.html" TargetMode="External"/><Relationship Id="rId6" Type="http://schemas.openxmlformats.org/officeDocument/2006/relationships/hyperlink" Target="http://tidesonline.nos.noaa.gov" TargetMode="External"/><Relationship Id="rId7" Type="http://schemas.openxmlformats.org/officeDocument/2006/relationships/hyperlink" Target="http://glakesonline.nos.noaa.gov" TargetMode="Externa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hyperlink" Target="http://tbone.biol.sc.edu/tide/index.html" TargetMode="External"/><Relationship Id="rId4" Type="http://schemas.openxmlformats.org/officeDocument/2006/relationships/hyperlink" Target="http://astro.unl.edu/animationsLinks.html" TargetMode="External"/><Relationship Id="rId5" Type="http://schemas.openxmlformats.org/officeDocument/2006/relationships/hyperlink" Target="http://pumas.jpl.nasa.gov/files/01_25_11_1.pdf" TargetMode="External"/><Relationship Id="rId6" Type="http://schemas.openxmlformats.org/officeDocument/2006/relationships/hyperlink" Target="http://www.buzzfeed.com/richardhjames/stunning-images-that-show-how-the-tide-transforms-the-bri%2313lkctp"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1" Type="http://schemas.openxmlformats.org/officeDocument/2006/relationships/hyperlink" Target="http://www.windows2universe.org/earth/Atmosphere/thermosphere.html" TargetMode="External"/><Relationship Id="rId12" Type="http://schemas.openxmlformats.org/officeDocument/2006/relationships/hyperlink" Target="http://www.windows2universe.org/earth/Atmosphere/layers.html" TargetMode="External"/><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hyperlink" Target="http://www.windows2universe.org/earth/moons_and_rings.html" TargetMode="External"/><Relationship Id="rId4" Type="http://schemas.openxmlformats.org/officeDocument/2006/relationships/hyperlink" Target="http://www.windows2universe.org/the_universe/uts/moon1.html" TargetMode="External"/><Relationship Id="rId5" Type="http://schemas.openxmlformats.org/officeDocument/2006/relationships/hyperlink" Target="http://www.windows2universe.org/the_universe/uts/moon2.html" TargetMode="External"/><Relationship Id="rId6" Type="http://schemas.openxmlformats.org/officeDocument/2006/relationships/hyperlink" Target="http://www.windows2universe.org/moon/eclipse.html" TargetMode="External"/><Relationship Id="rId7" Type="http://schemas.openxmlformats.org/officeDocument/2006/relationships/hyperlink" Target="http://www.windows2universe.org/glossary/tidal_forces.html" TargetMode="External"/><Relationship Id="rId8" Type="http://schemas.openxmlformats.org/officeDocument/2006/relationships/hyperlink" Target="http://www.windows2universe.org/earth/Water/tidewater.html" TargetMode="External"/><Relationship Id="rId9" Type="http://schemas.openxmlformats.org/officeDocument/2006/relationships/hyperlink" Target="http://www.windows2universe.org/earth/Water/ocean_tides.html" TargetMode="External"/><Relationship Id="rId10" Type="http://schemas.openxmlformats.org/officeDocument/2006/relationships/hyperlink" Target="http://www.windows2universe.org/earth/Atmosphere/stratosphere.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hyperlink" Target="https://www.windows2universe.org/php/registration/registration_new.php" TargetMode="External"/><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hyperlink" Target="http://www.math.nus.edu.sg/aslaksen/teaching/convex.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hreevatsa.appspot.com/code/orbit/orbit-moon.html" TargetMode="External"/><Relationship Id="rId4" Type="http://schemas.openxmlformats.org/officeDocument/2006/relationships/hyperlink" Target="http://phet.colorado.edu/en/simulation/gravity-and-orbits" TargetMode="External"/><Relationship Id="rId5"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hyperlink" Target="http://www.astronomy.ohio-state.edu/~pogge/Ast161/Unit2/phases.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RO hi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79"/>
            <a:ext cx="9500152" cy="6868113"/>
          </a:xfrm>
          <a:prstGeom prst="rect">
            <a:avLst/>
          </a:prstGeom>
        </p:spPr>
      </p:pic>
      <p:sp>
        <p:nvSpPr>
          <p:cNvPr id="15362" name="TextBox 3"/>
          <p:cNvSpPr txBox="1">
            <a:spLocks noChangeArrowheads="1"/>
          </p:cNvSpPr>
          <p:nvPr/>
        </p:nvSpPr>
        <p:spPr bwMode="auto">
          <a:xfrm>
            <a:off x="3376613" y="931863"/>
            <a:ext cx="5527675" cy="1938992"/>
          </a:xfrm>
          <a:prstGeom prst="rect">
            <a:avLst/>
          </a:prstGeom>
          <a:noFill/>
          <a:ln w="9525">
            <a:noFill/>
            <a:miter lim="800000"/>
            <a:headEnd/>
            <a:tailEnd/>
          </a:ln>
        </p:spPr>
        <p:txBody>
          <a:bodyPr>
            <a:prstTxWarp prst="textNoShape">
              <a:avLst/>
            </a:prstTxWarp>
            <a:spAutoFit/>
          </a:bodyPr>
          <a:lstStyle/>
          <a:p>
            <a:pPr algn="ctr"/>
            <a:r>
              <a:rPr lang="en-US" sz="4000" dirty="0" smtClean="0">
                <a:solidFill>
                  <a:srgbClr val="F2F2F2"/>
                </a:solidFill>
              </a:rPr>
              <a:t>Tides and Orbital Motions of the Earth-Moon System</a:t>
            </a:r>
            <a:endParaRPr lang="en-US" sz="4000" b="1" dirty="0">
              <a:solidFill>
                <a:srgbClr val="F2F2F2"/>
              </a:solidFill>
            </a:endParaRPr>
          </a:p>
        </p:txBody>
      </p:sp>
      <p:pic>
        <p:nvPicPr>
          <p:cNvPr id="15363" name="Picture 9" descr="w2u_logo_720x300.gif"/>
          <p:cNvPicPr>
            <a:picLocks noChangeAspect="1"/>
          </p:cNvPicPr>
          <p:nvPr/>
        </p:nvPicPr>
        <p:blipFill>
          <a:blip r:embed="rId4"/>
          <a:srcRect/>
          <a:stretch>
            <a:fillRect/>
          </a:stretch>
        </p:blipFill>
        <p:spPr bwMode="auto">
          <a:xfrm>
            <a:off x="812800" y="4398963"/>
            <a:ext cx="2889250" cy="1203325"/>
          </a:xfrm>
          <a:prstGeom prst="rect">
            <a:avLst/>
          </a:prstGeom>
          <a:noFill/>
          <a:ln w="9525">
            <a:noFill/>
            <a:miter lim="800000"/>
            <a:headEnd/>
            <a:tailEnd/>
          </a:ln>
        </p:spPr>
      </p:pic>
      <p:pic>
        <p:nvPicPr>
          <p:cNvPr id="15364" name="Picture 1"/>
          <p:cNvPicPr>
            <a:picLocks noChangeAspect="1"/>
          </p:cNvPicPr>
          <p:nvPr/>
        </p:nvPicPr>
        <p:blipFill>
          <a:blip r:embed="rId5"/>
          <a:srcRect/>
          <a:stretch>
            <a:fillRect/>
          </a:stretch>
        </p:blipFill>
        <p:spPr bwMode="auto">
          <a:xfrm>
            <a:off x="971550" y="2181225"/>
            <a:ext cx="1992313" cy="1416050"/>
          </a:xfrm>
          <a:prstGeom prst="rect">
            <a:avLst/>
          </a:prstGeom>
          <a:noFill/>
          <a:ln w="9525">
            <a:noFill/>
            <a:miter lim="800000"/>
            <a:headEnd/>
            <a:tailEnd/>
          </a:ln>
        </p:spPr>
      </p:pic>
      <p:sp>
        <p:nvSpPr>
          <p:cNvPr id="15365" name="TextBox 2"/>
          <p:cNvSpPr txBox="1">
            <a:spLocks noChangeArrowheads="1"/>
          </p:cNvSpPr>
          <p:nvPr/>
        </p:nvSpPr>
        <p:spPr bwMode="auto">
          <a:xfrm>
            <a:off x="365125" y="6334125"/>
            <a:ext cx="8539163" cy="517525"/>
          </a:xfrm>
          <a:prstGeom prst="rect">
            <a:avLst/>
          </a:prstGeom>
          <a:noFill/>
          <a:ln w="9525">
            <a:noFill/>
            <a:miter lim="800000"/>
            <a:headEnd/>
            <a:tailEnd/>
          </a:ln>
        </p:spPr>
        <p:txBody>
          <a:bodyPr>
            <a:prstTxWarp prst="textNoShape">
              <a:avLst/>
            </a:prstTxWarp>
            <a:spAutoFit/>
          </a:bodyPr>
          <a:lstStyle/>
          <a:p>
            <a:r>
              <a:rPr lang="en-US" sz="1400" b="1" i="1">
                <a:solidFill>
                  <a:schemeClr val="bg1"/>
                </a:solidFill>
              </a:rPr>
              <a:t>NASA  EPOESS Grant No. NNX11AH37G (Astronomical Society of the Pacific)</a:t>
            </a:r>
            <a:endParaRPr lang="en-US" sz="1400" i="1">
              <a:solidFill>
                <a:schemeClr val="bg1"/>
              </a:solidFill>
            </a:endParaRPr>
          </a:p>
          <a:p>
            <a:endParaRPr lang="en-TT" sz="1400" i="1"/>
          </a:p>
        </p:txBody>
      </p:sp>
      <p:sp>
        <p:nvSpPr>
          <p:cNvPr id="15366" name="TextBox 8"/>
          <p:cNvSpPr txBox="1">
            <a:spLocks noChangeArrowheads="1"/>
          </p:cNvSpPr>
          <p:nvPr/>
        </p:nvSpPr>
        <p:spPr bwMode="auto">
          <a:xfrm>
            <a:off x="5202726" y="4288704"/>
            <a:ext cx="3771900" cy="1569660"/>
          </a:xfrm>
          <a:prstGeom prst="rect">
            <a:avLst/>
          </a:prstGeom>
          <a:noFill/>
          <a:ln w="9525">
            <a:noFill/>
            <a:miter lim="800000"/>
            <a:headEnd/>
            <a:tailEnd/>
          </a:ln>
        </p:spPr>
        <p:txBody>
          <a:bodyPr>
            <a:prstTxWarp prst="textNoShape">
              <a:avLst/>
            </a:prstTxWarp>
            <a:spAutoFit/>
          </a:bodyPr>
          <a:lstStyle/>
          <a:p>
            <a:pPr algn="ctr"/>
            <a:r>
              <a:rPr lang="en-US" b="1" dirty="0">
                <a:solidFill>
                  <a:schemeClr val="bg2"/>
                </a:solidFill>
              </a:rPr>
              <a:t>Webinar </a:t>
            </a:r>
            <a:r>
              <a:rPr lang="en-US" b="1" dirty="0" smtClean="0">
                <a:solidFill>
                  <a:schemeClr val="bg2"/>
                </a:solidFill>
              </a:rPr>
              <a:t>#9</a:t>
            </a:r>
            <a:endParaRPr lang="en-US" b="1" dirty="0">
              <a:solidFill>
                <a:schemeClr val="bg2"/>
              </a:solidFill>
            </a:endParaRPr>
          </a:p>
          <a:p>
            <a:pPr algn="ctr"/>
            <a:r>
              <a:rPr lang="en-US" b="1" dirty="0">
                <a:solidFill>
                  <a:schemeClr val="bg2"/>
                </a:solidFill>
              </a:rPr>
              <a:t> </a:t>
            </a:r>
            <a:r>
              <a:rPr lang="en-US" b="1" dirty="0" smtClean="0">
                <a:solidFill>
                  <a:schemeClr val="bg2"/>
                </a:solidFill>
              </a:rPr>
              <a:t> 24 September </a:t>
            </a:r>
            <a:r>
              <a:rPr lang="en-US" b="1" dirty="0">
                <a:solidFill>
                  <a:schemeClr val="bg2"/>
                </a:solidFill>
              </a:rPr>
              <a:t>2014</a:t>
            </a:r>
          </a:p>
          <a:p>
            <a:pPr algn="ctr"/>
            <a:r>
              <a:rPr lang="en-US" b="1" dirty="0" smtClean="0">
                <a:solidFill>
                  <a:schemeClr val="bg2"/>
                </a:solidFill>
              </a:rPr>
              <a:t>7 - 8 </a:t>
            </a:r>
            <a:r>
              <a:rPr lang="en-US" b="1" dirty="0">
                <a:solidFill>
                  <a:schemeClr val="bg2"/>
                </a:solidFill>
              </a:rPr>
              <a:t>pm Eastern</a:t>
            </a:r>
          </a:p>
          <a:p>
            <a:endParaRPr lang="en-TT"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Sidereal and Synodic Months</a:t>
            </a:r>
          </a:p>
        </p:txBody>
      </p:sp>
      <p:sp>
        <p:nvSpPr>
          <p:cNvPr id="21506" name="Content Placeholder 2"/>
          <p:cNvSpPr>
            <a:spLocks noGrp="1"/>
          </p:cNvSpPr>
          <p:nvPr>
            <p:ph idx="1"/>
          </p:nvPr>
        </p:nvSpPr>
        <p:spPr>
          <a:xfrm>
            <a:off x="195262" y="1058243"/>
            <a:ext cx="8948738" cy="5470525"/>
          </a:xfrm>
        </p:spPr>
        <p:txBody>
          <a:bodyPr/>
          <a:lstStyle/>
          <a:p>
            <a:pPr marL="0" indent="0">
              <a:buNone/>
            </a:pPr>
            <a:r>
              <a:rPr lang="en-TT" sz="2600" dirty="0">
                <a:solidFill>
                  <a:srgbClr val="FFFFFF"/>
                </a:solidFill>
                <a:ea typeface="ＭＳ Ｐゴシック" pitchFamily="-72" charset="-128"/>
                <a:cs typeface="ＭＳ Ｐゴシック" pitchFamily="-72" charset="-128"/>
              </a:rPr>
              <a:t>The </a:t>
            </a:r>
            <a:r>
              <a:rPr lang="en-TT" sz="2600" u="sng" dirty="0">
                <a:solidFill>
                  <a:srgbClr val="FFFFFF"/>
                </a:solidFill>
                <a:ea typeface="ＭＳ Ｐゴシック" pitchFamily="-72" charset="-128"/>
                <a:cs typeface="ＭＳ Ｐゴシック" pitchFamily="-72" charset="-128"/>
              </a:rPr>
              <a:t>sidereal month</a:t>
            </a:r>
            <a:r>
              <a:rPr lang="en-TT" sz="2600" dirty="0">
                <a:solidFill>
                  <a:srgbClr val="FFFFFF"/>
                </a:solidFill>
                <a:ea typeface="ＭＳ Ｐゴシック" pitchFamily="-72" charset="-128"/>
                <a:cs typeface="ＭＳ Ｐゴシック" pitchFamily="-72" charset="-128"/>
              </a:rPr>
              <a:t> is the month that measures the actual rotation of the Moon on its axis.  It is 27.3 days long</a:t>
            </a:r>
            <a:r>
              <a:rPr lang="en-TT" sz="2600" dirty="0" smtClean="0">
                <a:solidFill>
                  <a:srgbClr val="FFFFFF"/>
                </a:solidFill>
                <a:ea typeface="ＭＳ Ｐゴシック" pitchFamily="-72" charset="-128"/>
                <a:cs typeface="ＭＳ Ｐゴシック" pitchFamily="-72" charset="-128"/>
              </a:rPr>
              <a:t>.</a:t>
            </a:r>
          </a:p>
          <a:p>
            <a:pPr marL="0" indent="0">
              <a:buNone/>
            </a:pPr>
            <a:endParaRPr lang="en-TT" sz="2600" u="sng" dirty="0">
              <a:solidFill>
                <a:srgbClr val="FFFFFF"/>
              </a:solidFill>
              <a:ea typeface="ＭＳ Ｐゴシック" pitchFamily="-72" charset="-128"/>
              <a:cs typeface="ＭＳ Ｐゴシック" pitchFamily="-72" charset="-128"/>
            </a:endParaRPr>
          </a:p>
          <a:p>
            <a:pPr marL="0" indent="0">
              <a:buNone/>
            </a:pPr>
            <a:r>
              <a:rPr lang="en-TT" sz="2600" dirty="0" smtClean="0">
                <a:solidFill>
                  <a:srgbClr val="FFFFFF"/>
                </a:solidFill>
                <a:ea typeface="ＭＳ Ｐゴシック" pitchFamily="-72" charset="-128"/>
                <a:cs typeface="ＭＳ Ｐゴシック" pitchFamily="-72" charset="-128"/>
              </a:rPr>
              <a:t>The </a:t>
            </a:r>
            <a:r>
              <a:rPr lang="en-TT" sz="2600" u="sng" dirty="0" smtClean="0">
                <a:solidFill>
                  <a:srgbClr val="FFFFFF"/>
                </a:solidFill>
                <a:ea typeface="ＭＳ Ｐゴシック" pitchFamily="-72" charset="-128"/>
                <a:cs typeface="ＭＳ Ｐゴシック" pitchFamily="-72" charset="-128"/>
              </a:rPr>
              <a:t>synodic month</a:t>
            </a:r>
            <a:r>
              <a:rPr lang="en-TT" sz="2600" dirty="0" smtClean="0">
                <a:solidFill>
                  <a:srgbClr val="FFFFFF"/>
                </a:solidFill>
                <a:ea typeface="ＭＳ Ｐゴシック" pitchFamily="-72" charset="-128"/>
                <a:cs typeface="ＭＳ Ｐゴシック" pitchFamily="-72" charset="-128"/>
              </a:rPr>
              <a:t> is the month of the Moon’s phases. It is longer than the sidereal month (29.5 days) because in the time it has taken the Moon to complete one rotation, the Earth has moved considerably in its orbit around the Sun, and it takes the Moon a bit longer to catch up to its original alignment</a:t>
            </a:r>
            <a:r>
              <a:rPr lang="en-TT" sz="2600" dirty="0" smtClean="0">
                <a:solidFill>
                  <a:srgbClr val="FFFFFF"/>
                </a:solidFill>
                <a:ea typeface="ＭＳ Ｐゴシック" pitchFamily="-72" charset="-128"/>
                <a:cs typeface="ＭＳ Ｐゴシック" pitchFamily="-72" charset="-128"/>
              </a:rPr>
              <a:t>.</a:t>
            </a:r>
          </a:p>
          <a:p>
            <a:pPr marL="0" indent="0">
              <a:buNone/>
            </a:pPr>
            <a:endParaRPr lang="en-TT" sz="2600" dirty="0" smtClean="0">
              <a:solidFill>
                <a:srgbClr val="FFFFFF"/>
              </a:solidFill>
              <a:ea typeface="ＭＳ Ｐゴシック" pitchFamily="-72" charset="-128"/>
              <a:cs typeface="ＭＳ Ｐゴシック" pitchFamily="-72" charset="-128"/>
            </a:endParaRPr>
          </a:p>
          <a:p>
            <a:pPr marL="0" indent="0">
              <a:buNone/>
            </a:pPr>
            <a:r>
              <a:rPr lang="en-TT" sz="2600" dirty="0" smtClean="0">
                <a:solidFill>
                  <a:srgbClr val="FFFFFF"/>
                </a:solidFill>
                <a:ea typeface="ＭＳ Ｐゴシック" pitchFamily="-72" charset="-128"/>
                <a:cs typeface="ＭＳ Ｐゴシック" pitchFamily="-72" charset="-128"/>
              </a:rPr>
              <a:t>A simple animation may be found here:</a:t>
            </a:r>
          </a:p>
          <a:p>
            <a:pPr marL="0" indent="0">
              <a:buNone/>
            </a:pPr>
            <a:r>
              <a:rPr lang="en-TT" sz="2600" dirty="0">
                <a:solidFill>
                  <a:srgbClr val="FFFFFF"/>
                </a:solidFill>
                <a:ea typeface="ＭＳ Ｐゴシック" pitchFamily="-72" charset="-128"/>
                <a:cs typeface="ＭＳ Ｐゴシック" pitchFamily="-72" charset="-128"/>
                <a:hlinkClick r:id="rId3"/>
              </a:rPr>
              <a:t>http://www.sumanasinc.com/webcontent/animations/content/</a:t>
            </a:r>
            <a:r>
              <a:rPr lang="en-TT" sz="2600" dirty="0" smtClean="0">
                <a:solidFill>
                  <a:srgbClr val="FFFFFF"/>
                </a:solidFill>
                <a:ea typeface="ＭＳ Ｐゴシック" pitchFamily="-72" charset="-128"/>
                <a:cs typeface="ＭＳ Ｐゴシック" pitchFamily="-72" charset="-128"/>
                <a:hlinkClick r:id="rId3"/>
              </a:rPr>
              <a:t>sidereal.html</a:t>
            </a:r>
            <a:endParaRPr lang="en-TT" sz="2600" dirty="0" smtClean="0">
              <a:solidFill>
                <a:srgbClr val="FFFFFF"/>
              </a:solidFill>
              <a:ea typeface="ＭＳ Ｐゴシック" pitchFamily="-72" charset="-128"/>
              <a:cs typeface="ＭＳ Ｐゴシック" pitchFamily="-72" charset="-128"/>
            </a:endParaRPr>
          </a:p>
          <a:p>
            <a:pPr marL="0" indent="0">
              <a:buNone/>
            </a:pPr>
            <a:endParaRPr lang="en-TT" sz="2800" u="sng"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3118019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Lunar Months</a:t>
            </a:r>
          </a:p>
        </p:txBody>
      </p:sp>
      <p:pic>
        <p:nvPicPr>
          <p:cNvPr id="2" name="Picture 1" descr="siderealsynod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76" y="1298279"/>
            <a:ext cx="8514756" cy="5098210"/>
          </a:xfrm>
          <a:prstGeom prst="rect">
            <a:avLst/>
          </a:prstGeom>
        </p:spPr>
      </p:pic>
    </p:spTree>
    <p:extLst>
      <p:ext uri="{BB962C8B-B14F-4D97-AF65-F5344CB8AC3E}">
        <p14:creationId xmlns:p14="http://schemas.microsoft.com/office/powerpoint/2010/main" val="32094070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Moon’s rotation</a:t>
            </a:r>
          </a:p>
        </p:txBody>
      </p:sp>
      <p:sp>
        <p:nvSpPr>
          <p:cNvPr id="21506" name="Content Placeholder 2"/>
          <p:cNvSpPr>
            <a:spLocks noGrp="1"/>
          </p:cNvSpPr>
          <p:nvPr>
            <p:ph idx="1"/>
          </p:nvPr>
        </p:nvSpPr>
        <p:spPr>
          <a:xfrm>
            <a:off x="195262" y="1346253"/>
            <a:ext cx="4484773" cy="5379467"/>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Just as the Earth, the Moon rotates on its axis, but this rotation is very slow, so that one day on the Moon is equal to a month.  </a:t>
            </a:r>
          </a:p>
          <a:p>
            <a:pPr marL="0" indent="0">
              <a:buNone/>
            </a:pPr>
            <a:endParaRPr lang="en-TT" sz="2800" dirty="0">
              <a:solidFill>
                <a:srgbClr val="FFFFFF"/>
              </a:solidFill>
              <a:ea typeface="ＭＳ Ｐゴシック" pitchFamily="-72" charset="-128"/>
              <a:cs typeface="ＭＳ Ｐゴシック" pitchFamily="-72" charset="-128"/>
            </a:endParaRPr>
          </a:p>
          <a:p>
            <a:pPr marL="0" indent="0">
              <a:buNone/>
            </a:pPr>
            <a:r>
              <a:rPr lang="en-TT" sz="2800" dirty="0" smtClean="0">
                <a:solidFill>
                  <a:srgbClr val="FFFFFF"/>
                </a:solidFill>
                <a:ea typeface="ＭＳ Ｐゴシック" pitchFamily="-72" charset="-128"/>
                <a:cs typeface="ＭＳ Ｐゴシック" pitchFamily="-72" charset="-128"/>
              </a:rPr>
              <a:t>This causes the same side of the Moon to always face the Earth, a phenomenon called </a:t>
            </a:r>
            <a:r>
              <a:rPr lang="en-TT" sz="2800" u="sng" dirty="0" smtClean="0">
                <a:solidFill>
                  <a:srgbClr val="FFFFFF"/>
                </a:solidFill>
                <a:ea typeface="ＭＳ Ｐゴシック" pitchFamily="-72" charset="-128"/>
                <a:cs typeface="ＭＳ Ｐゴシック" pitchFamily="-72" charset="-128"/>
              </a:rPr>
              <a:t>tidal locking</a:t>
            </a:r>
            <a:r>
              <a:rPr lang="en-TT" sz="2800" dirty="0" smtClean="0">
                <a:solidFill>
                  <a:srgbClr val="FFFFFF"/>
                </a:solidFill>
                <a:ea typeface="ＭＳ Ｐゴシック" pitchFamily="-72" charset="-128"/>
                <a:cs typeface="ＭＳ Ｐゴシック" pitchFamily="-72" charset="-128"/>
              </a:rPr>
              <a:t>.  The result is that the Moon has about 12.4 days per year.</a:t>
            </a:r>
          </a:p>
          <a:p>
            <a:pPr marL="0" indent="0">
              <a:buNone/>
            </a:pPr>
            <a:endParaRPr lang="en-TT" sz="2800" dirty="0" smtClean="0">
              <a:solidFill>
                <a:srgbClr val="FFFFFF"/>
              </a:solidFill>
              <a:ea typeface="ＭＳ Ｐゴシック" pitchFamily="-72" charset="-128"/>
              <a:cs typeface="ＭＳ Ｐゴシック" pitchFamily="-72" charset="-128"/>
            </a:endParaRP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3" name="Picture 2" descr="lunar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741" y="1346253"/>
            <a:ext cx="3810000" cy="5080000"/>
          </a:xfrm>
          <a:prstGeom prst="rect">
            <a:avLst/>
          </a:prstGeom>
        </p:spPr>
      </p:pic>
    </p:spTree>
    <p:extLst>
      <p:ext uri="{BB962C8B-B14F-4D97-AF65-F5344CB8AC3E}">
        <p14:creationId xmlns:p14="http://schemas.microsoft.com/office/powerpoint/2010/main" val="32510043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What are Tidal Effects?</a:t>
            </a:r>
          </a:p>
        </p:txBody>
      </p:sp>
      <p:sp>
        <p:nvSpPr>
          <p:cNvPr id="21506" name="Content Placeholder 2"/>
          <p:cNvSpPr>
            <a:spLocks noGrp="1"/>
          </p:cNvSpPr>
          <p:nvPr>
            <p:ph idx="1"/>
          </p:nvPr>
        </p:nvSpPr>
        <p:spPr>
          <a:xfrm>
            <a:off x="195261" y="1205154"/>
            <a:ext cx="8729729" cy="5191333"/>
          </a:xfrm>
        </p:spPr>
        <p:txBody>
          <a:bodyPr/>
          <a:lstStyle/>
          <a:p>
            <a:pPr marL="0" indent="0">
              <a:buNone/>
            </a:pPr>
            <a:r>
              <a:rPr lang="en-US" sz="2600" dirty="0" smtClean="0">
                <a:solidFill>
                  <a:srgbClr val="FFFFFF"/>
                </a:solidFill>
                <a:ea typeface="ＭＳ Ｐゴシック" pitchFamily="-72" charset="-128"/>
                <a:cs typeface="ＭＳ Ｐゴシック" pitchFamily="-72" charset="-128"/>
              </a:rPr>
              <a:t>Tidal forces can best be visualized by the rhythmic ebb and flow of Earth’s oceans in response to the gravitational forces that the Moon exerts on Earth. </a:t>
            </a:r>
            <a:br>
              <a:rPr lang="en-US" sz="2600" dirty="0" smtClean="0">
                <a:solidFill>
                  <a:srgbClr val="FFFFFF"/>
                </a:solidFill>
                <a:ea typeface="ＭＳ Ｐゴシック" pitchFamily="-72" charset="-128"/>
                <a:cs typeface="ＭＳ Ｐゴシック" pitchFamily="-72" charset="-128"/>
              </a:rPr>
            </a:br>
            <a:endParaRPr lang="en-US" sz="2600" dirty="0">
              <a:solidFill>
                <a:srgbClr val="FFFFFF"/>
              </a:solidFill>
              <a:ea typeface="ＭＳ Ｐゴシック" pitchFamily="-72" charset="-128"/>
              <a:cs typeface="ＭＳ Ｐゴシック" pitchFamily="-72" charset="-128"/>
            </a:endParaRPr>
          </a:p>
          <a:p>
            <a:pPr marL="0" indent="0">
              <a:buNone/>
            </a:pPr>
            <a:r>
              <a:rPr lang="en-US" sz="2600" dirty="0" smtClean="0">
                <a:solidFill>
                  <a:schemeClr val="accent3">
                    <a:lumMod val="20000"/>
                    <a:lumOff val="80000"/>
                  </a:schemeClr>
                </a:solidFill>
                <a:ea typeface="ＭＳ Ｐゴシック" pitchFamily="-72" charset="-128"/>
                <a:cs typeface="ＭＳ Ｐゴシック" pitchFamily="-72" charset="-128"/>
              </a:rPr>
              <a:t>In the case of the oceans, the frictional drag of water against land slows down the Earth’s rotation.  But tidal effects can happen in solids as well.</a:t>
            </a:r>
            <a:br>
              <a:rPr lang="en-US" sz="2600" dirty="0" smtClean="0">
                <a:solidFill>
                  <a:schemeClr val="accent3">
                    <a:lumMod val="20000"/>
                    <a:lumOff val="80000"/>
                  </a:schemeClr>
                </a:solidFill>
                <a:ea typeface="ＭＳ Ｐゴシック" pitchFamily="-72" charset="-128"/>
                <a:cs typeface="ＭＳ Ｐゴシック" pitchFamily="-72" charset="-128"/>
              </a:rPr>
            </a:br>
            <a:endParaRPr lang="en-US" sz="2600" dirty="0" smtClean="0">
              <a:solidFill>
                <a:schemeClr val="accent3">
                  <a:lumMod val="20000"/>
                  <a:lumOff val="80000"/>
                </a:schemeClr>
              </a:solidFill>
              <a:ea typeface="ＭＳ Ｐゴシック" pitchFamily="-72" charset="-128"/>
              <a:cs typeface="ＭＳ Ｐゴシック" pitchFamily="-72" charset="-128"/>
            </a:endParaRPr>
          </a:p>
          <a:p>
            <a:pPr marL="0" indent="0">
              <a:buNone/>
            </a:pPr>
            <a:r>
              <a:rPr lang="en-US" sz="2600" dirty="0" smtClean="0">
                <a:solidFill>
                  <a:srgbClr val="FFFFFF"/>
                </a:solidFill>
                <a:ea typeface="ＭＳ Ｐゴシック" pitchFamily="-72" charset="-128"/>
                <a:cs typeface="ＭＳ Ｐゴシック" pitchFamily="-72" charset="-128"/>
              </a:rPr>
              <a:t>Imagine that the gravitational force of the Moon is greater on one side of the planet than the other.  This causes a stress or flex in the solid earth.  The Earth, likewise,  does this to the Moon.</a:t>
            </a:r>
            <a:endParaRPr lang="en-TT" sz="2600" dirty="0" smtClean="0">
              <a:solidFill>
                <a:schemeClr val="bg1"/>
              </a:solidFill>
              <a:ea typeface="ＭＳ Ｐゴシック" pitchFamily="-72" charset="-128"/>
              <a:cs typeface="ＭＳ Ｐゴシック" pitchFamily="-72" charset="-128"/>
            </a:endParaRPr>
          </a:p>
          <a:p>
            <a:pPr marL="0" indent="0">
              <a:buNone/>
            </a:pPr>
            <a:endParaRPr lang="en-TT" sz="2800" dirty="0">
              <a:solidFill>
                <a:schemeClr val="bg1"/>
              </a:solidFill>
              <a:ea typeface="ＭＳ Ｐゴシック" pitchFamily="-72" charset="-128"/>
              <a:cs typeface="ＭＳ Ｐゴシック" pitchFamily="-72" charset="-128"/>
            </a:endParaRPr>
          </a:p>
          <a:p>
            <a:pPr marL="0" indent="0">
              <a:buNone/>
            </a:pPr>
            <a:endParaRPr lang="en-TT" sz="2800" dirty="0" smtClean="0">
              <a:solidFill>
                <a:schemeClr val="bg1"/>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8564042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Moon’s Tidal Effect on Earth</a:t>
            </a:r>
          </a:p>
        </p:txBody>
      </p:sp>
      <p:sp>
        <p:nvSpPr>
          <p:cNvPr id="21506" name="Content Placeholder 2"/>
          <p:cNvSpPr>
            <a:spLocks noGrp="1"/>
          </p:cNvSpPr>
          <p:nvPr>
            <p:ph idx="1"/>
          </p:nvPr>
        </p:nvSpPr>
        <p:spPr>
          <a:xfrm>
            <a:off x="257299" y="1381528"/>
            <a:ext cx="8729729" cy="5191333"/>
          </a:xfrm>
        </p:spPr>
        <p:txBody>
          <a:bodyPr/>
          <a:lstStyle/>
          <a:p>
            <a:pPr marL="0" indent="0">
              <a:buNone/>
            </a:pPr>
            <a:r>
              <a:rPr lang="en-TT" sz="3200" dirty="0" smtClean="0">
                <a:solidFill>
                  <a:srgbClr val="FFFFFF"/>
                </a:solidFill>
                <a:ea typeface="ＭＳ Ｐゴシック" pitchFamily="-72" charset="-128"/>
                <a:cs typeface="ＭＳ Ｐゴシック" pitchFamily="-72" charset="-128"/>
              </a:rPr>
              <a:t>The Moon also exerts tidal forces on the Earth, but because it is less massive, there hasn’t been enough time for the Moon to slow the Earth’s rotation down to the point where it is also tidally locked to the Moon.</a:t>
            </a:r>
          </a:p>
          <a:p>
            <a:pPr marL="0" indent="0">
              <a:buNone/>
            </a:pPr>
            <a:endParaRPr lang="en-TT" sz="3200" dirty="0">
              <a:solidFill>
                <a:srgbClr val="FFFFFF"/>
              </a:solidFill>
              <a:ea typeface="ＭＳ Ｐゴシック" pitchFamily="-72" charset="-128"/>
              <a:cs typeface="ＭＳ Ｐゴシック" pitchFamily="-72" charset="-128"/>
            </a:endParaRPr>
          </a:p>
          <a:p>
            <a:pPr marL="0" indent="0">
              <a:buNone/>
            </a:pPr>
            <a:r>
              <a:rPr lang="en-TT" sz="3200" dirty="0" smtClean="0">
                <a:solidFill>
                  <a:srgbClr val="FFFFFF"/>
                </a:solidFill>
                <a:ea typeface="ＭＳ Ｐゴシック" pitchFamily="-72" charset="-128"/>
                <a:cs typeface="ＭＳ Ｐゴシック" pitchFamily="-72" charset="-128"/>
              </a:rPr>
              <a:t>Geologic studies of diurnal tidal sediment patterns from 620 million years ago suggest that the Earth day was then </a:t>
            </a:r>
            <a:r>
              <a:rPr lang="en-US" sz="3200" dirty="0">
                <a:solidFill>
                  <a:schemeClr val="bg1"/>
                </a:solidFill>
              </a:rPr>
              <a:t>21.9±0.4 hours, and there were </a:t>
            </a:r>
            <a:r>
              <a:rPr lang="en-US" sz="3200" dirty="0" smtClean="0">
                <a:solidFill>
                  <a:schemeClr val="bg1"/>
                </a:solidFill>
              </a:rPr>
              <a:t>400</a:t>
            </a:r>
            <a:r>
              <a:rPr lang="en-US" sz="3200" dirty="0">
                <a:solidFill>
                  <a:schemeClr val="bg1"/>
                </a:solidFill>
              </a:rPr>
              <a:t>±7 solar days/</a:t>
            </a:r>
            <a:r>
              <a:rPr lang="en-US" sz="3200" dirty="0" smtClean="0">
                <a:solidFill>
                  <a:schemeClr val="bg1"/>
                </a:solidFill>
              </a:rPr>
              <a:t>year.</a:t>
            </a:r>
            <a:r>
              <a:rPr lang="en-TT" sz="3200" dirty="0" smtClean="0">
                <a:solidFill>
                  <a:schemeClr val="bg1"/>
                </a:solidFill>
                <a:ea typeface="ＭＳ Ｐゴシック" pitchFamily="-72" charset="-128"/>
                <a:cs typeface="ＭＳ Ｐゴシック" pitchFamily="-72" charset="-128"/>
              </a:rPr>
              <a:t> </a:t>
            </a:r>
          </a:p>
          <a:p>
            <a:pPr marL="0" indent="0">
              <a:buNone/>
            </a:pPr>
            <a:endParaRPr lang="en-TT" sz="2800" dirty="0">
              <a:solidFill>
                <a:schemeClr val="bg1"/>
              </a:solidFill>
              <a:ea typeface="ＭＳ Ｐゴシック" pitchFamily="-72" charset="-128"/>
              <a:cs typeface="ＭＳ Ｐゴシック" pitchFamily="-72" charset="-128"/>
            </a:endParaRPr>
          </a:p>
          <a:p>
            <a:pPr marL="0" indent="0">
              <a:buNone/>
            </a:pPr>
            <a:endParaRPr lang="en-TT" sz="2800" dirty="0" smtClean="0">
              <a:solidFill>
                <a:schemeClr val="bg1"/>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546818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1237065"/>
          </a:xfrm>
        </p:spPr>
        <p:txBody>
          <a:bodyPr/>
          <a:lstStyle/>
          <a:p>
            <a:r>
              <a:rPr lang="en-TT" dirty="0" smtClean="0">
                <a:solidFill>
                  <a:schemeClr val="bg1"/>
                </a:solidFill>
                <a:ea typeface="ＭＳ Ｐゴシック" pitchFamily="-72" charset="-128"/>
                <a:cs typeface="ＭＳ Ｐゴシック" pitchFamily="-72" charset="-128"/>
              </a:rPr>
              <a:t>Conservation of energy in the </a:t>
            </a:r>
            <a:br>
              <a:rPr lang="en-TT" dirty="0" smtClean="0">
                <a:solidFill>
                  <a:schemeClr val="bg1"/>
                </a:solidFill>
                <a:ea typeface="ＭＳ Ｐゴシック" pitchFamily="-72" charset="-128"/>
                <a:cs typeface="ＭＳ Ｐゴシック" pitchFamily="-72" charset="-128"/>
              </a:rPr>
            </a:br>
            <a:r>
              <a:rPr lang="en-TT" dirty="0" smtClean="0">
                <a:solidFill>
                  <a:schemeClr val="bg1"/>
                </a:solidFill>
                <a:ea typeface="ＭＳ Ｐゴシック" pitchFamily="-72" charset="-128"/>
                <a:cs typeface="ＭＳ Ｐゴシック" pitchFamily="-72" charset="-128"/>
              </a:rPr>
              <a:t> Earth - Moon system</a:t>
            </a:r>
          </a:p>
        </p:txBody>
      </p:sp>
      <p:sp>
        <p:nvSpPr>
          <p:cNvPr id="21506" name="Content Placeholder 2"/>
          <p:cNvSpPr>
            <a:spLocks noGrp="1"/>
          </p:cNvSpPr>
          <p:nvPr>
            <p:ph idx="1"/>
          </p:nvPr>
        </p:nvSpPr>
        <p:spPr>
          <a:xfrm>
            <a:off x="195261" y="1737215"/>
            <a:ext cx="8729729" cy="4838587"/>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The Moon is now receding from the Earth at a rate of 38.2 mm/yr.  In the past it receded at a faster rate. As it does so, it removes energy from the Earth by slowing Earth’s rotation by a rate of 2.3 milliseconds/century.</a:t>
            </a:r>
          </a:p>
          <a:p>
            <a:pPr marL="0" indent="0">
              <a:buNone/>
            </a:pPr>
            <a:endParaRPr lang="en-TT" sz="2800" dirty="0">
              <a:solidFill>
                <a:srgbClr val="FFFFFF"/>
              </a:solidFill>
              <a:ea typeface="ＭＳ Ｐゴシック" pitchFamily="-72" charset="-128"/>
              <a:cs typeface="ＭＳ Ｐゴシック" pitchFamily="-72" charset="-128"/>
            </a:endParaRPr>
          </a:p>
          <a:p>
            <a:pPr marL="0" indent="0">
              <a:buNone/>
            </a:pPr>
            <a:r>
              <a:rPr lang="en-TT" sz="2800" dirty="0" smtClean="0">
                <a:solidFill>
                  <a:srgbClr val="FFFFFF"/>
                </a:solidFill>
                <a:ea typeface="ＭＳ Ｐゴシック" pitchFamily="-72" charset="-128"/>
                <a:cs typeface="ＭＳ Ｐゴシック" pitchFamily="-72" charset="-128"/>
              </a:rPr>
              <a:t>This will continue until a </a:t>
            </a:r>
            <a:r>
              <a:rPr lang="en-TT" sz="2800" u="sng" dirty="0" smtClean="0">
                <a:solidFill>
                  <a:srgbClr val="FFFFFF"/>
                </a:solidFill>
                <a:ea typeface="ＭＳ Ｐゴシック" pitchFamily="-72" charset="-128"/>
                <a:cs typeface="ＭＳ Ｐゴシック" pitchFamily="-72" charset="-128"/>
              </a:rPr>
              <a:t>synchronus rotation</a:t>
            </a:r>
            <a:r>
              <a:rPr lang="en-TT" sz="2800" dirty="0" smtClean="0">
                <a:solidFill>
                  <a:srgbClr val="FFFFFF"/>
                </a:solidFill>
                <a:ea typeface="ＭＳ Ｐゴシック" pitchFamily="-72" charset="-128"/>
                <a:cs typeface="ＭＳ Ｐゴシック" pitchFamily="-72" charset="-128"/>
              </a:rPr>
              <a:t> is achieved, which would take about 50 billion years.  At that time, the Moon and Earth would orbit each other in 47 days, and the same side of the Earth would be locked into facing the same side of the Moon.</a:t>
            </a:r>
          </a:p>
          <a:p>
            <a:pPr marL="0" indent="0">
              <a:buNone/>
            </a:pPr>
            <a:endParaRPr lang="en-TT" sz="2800" dirty="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1034595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1237065"/>
          </a:xfrm>
        </p:spPr>
        <p:txBody>
          <a:bodyPr/>
          <a:lstStyle/>
          <a:p>
            <a:r>
              <a:rPr lang="en-TT" dirty="0" smtClean="0">
                <a:solidFill>
                  <a:schemeClr val="bg1"/>
                </a:solidFill>
                <a:ea typeface="ＭＳ Ｐゴシック" pitchFamily="-72" charset="-128"/>
                <a:cs typeface="ＭＳ Ｐゴシック" pitchFamily="-72" charset="-128"/>
              </a:rPr>
              <a:t>Synchronous rotation in the Pluto- Charon system</a:t>
            </a:r>
          </a:p>
        </p:txBody>
      </p:sp>
      <p:sp>
        <p:nvSpPr>
          <p:cNvPr id="21506" name="Content Placeholder 2"/>
          <p:cNvSpPr>
            <a:spLocks noGrp="1"/>
          </p:cNvSpPr>
          <p:nvPr>
            <p:ph idx="1"/>
          </p:nvPr>
        </p:nvSpPr>
        <p:spPr>
          <a:xfrm>
            <a:off x="159985" y="1755195"/>
            <a:ext cx="4402461" cy="4100414"/>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Pluto and Charon are a classic example of a two- body system mutually locked through tidal forces.</a:t>
            </a:r>
          </a:p>
          <a:p>
            <a:pPr marL="0" indent="0">
              <a:buNone/>
            </a:pPr>
            <a:r>
              <a:rPr lang="en-TT" sz="2800" dirty="0" smtClean="0">
                <a:solidFill>
                  <a:srgbClr val="FFFFFF"/>
                </a:solidFill>
                <a:ea typeface="ＭＳ Ｐゴシック" pitchFamily="-72" charset="-128"/>
                <a:cs typeface="ＭＳ Ｐゴシック" pitchFamily="-72" charset="-128"/>
              </a:rPr>
              <a:t>They orbit around each other every 6.3 (Earth) days, Both are locked so that their same sides always face each other.</a:t>
            </a:r>
          </a:p>
        </p:txBody>
      </p:sp>
      <p:pic>
        <p:nvPicPr>
          <p:cNvPr id="2" name="Picture 1" descr="pluto04_sk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250" y="1810979"/>
            <a:ext cx="3651549" cy="3651549"/>
          </a:xfrm>
          <a:prstGeom prst="rect">
            <a:avLst/>
          </a:prstGeom>
        </p:spPr>
      </p:pic>
      <p:sp>
        <p:nvSpPr>
          <p:cNvPr id="3" name="Rectangle 2"/>
          <p:cNvSpPr/>
          <p:nvPr/>
        </p:nvSpPr>
        <p:spPr>
          <a:xfrm>
            <a:off x="2831099" y="5635686"/>
            <a:ext cx="6312901" cy="1200329"/>
          </a:xfrm>
          <a:prstGeom prst="rect">
            <a:avLst/>
          </a:prstGeom>
        </p:spPr>
        <p:txBody>
          <a:bodyPr wrap="square">
            <a:spAutoFit/>
          </a:bodyPr>
          <a:lstStyle/>
          <a:p>
            <a:r>
              <a:rPr lang="en-US" sz="1800" i="1" dirty="0">
                <a:solidFill>
                  <a:srgbClr val="FFFFFF"/>
                </a:solidFill>
              </a:rPr>
              <a:t>Pluto, Charon, Nix, and Hydra as seen by the Hubble Space Telescope in 2005. Picture courtesy NASA, ESA, H. Weaver (JHUAPL), A. Stern (</a:t>
            </a:r>
            <a:r>
              <a:rPr lang="en-US" sz="1800" i="1" dirty="0" err="1">
                <a:solidFill>
                  <a:srgbClr val="FFFFFF"/>
                </a:solidFill>
              </a:rPr>
              <a:t>SwRI</a:t>
            </a:r>
            <a:r>
              <a:rPr lang="en-US" sz="1800" i="1" dirty="0">
                <a:solidFill>
                  <a:srgbClr val="FFFFFF"/>
                </a:solidFill>
              </a:rPr>
              <a:t>), and the HST Pluto Companion Search </a:t>
            </a:r>
            <a:r>
              <a:rPr lang="en-US" sz="1800" i="1" dirty="0" smtClean="0">
                <a:solidFill>
                  <a:srgbClr val="FFFFFF"/>
                </a:solidFill>
              </a:rPr>
              <a:t>Team.</a:t>
            </a:r>
            <a:endParaRPr lang="en-US" sz="1800" i="1" dirty="0">
              <a:solidFill>
                <a:srgbClr val="FFFFFF"/>
              </a:solidFill>
            </a:endParaRPr>
          </a:p>
        </p:txBody>
      </p:sp>
    </p:spTree>
    <p:extLst>
      <p:ext uri="{BB962C8B-B14F-4D97-AF65-F5344CB8AC3E}">
        <p14:creationId xmlns:p14="http://schemas.microsoft.com/office/powerpoint/2010/main" val="7423986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Earth - Moon distance</a:t>
            </a:r>
          </a:p>
        </p:txBody>
      </p:sp>
      <p:sp>
        <p:nvSpPr>
          <p:cNvPr id="21506" name="Content Placeholder 2"/>
          <p:cNvSpPr>
            <a:spLocks noGrp="1"/>
          </p:cNvSpPr>
          <p:nvPr>
            <p:ph idx="1"/>
          </p:nvPr>
        </p:nvSpPr>
        <p:spPr>
          <a:xfrm>
            <a:off x="195262" y="1428562"/>
            <a:ext cx="3908588" cy="4521114"/>
          </a:xfrm>
        </p:spPr>
        <p:txBody>
          <a:bodyPr/>
          <a:lstStyle/>
          <a:p>
            <a:pPr marL="0" indent="0">
              <a:buNone/>
            </a:pPr>
            <a:r>
              <a:rPr lang="en-TT" sz="2800" dirty="0">
                <a:solidFill>
                  <a:srgbClr val="FFFFFF"/>
                </a:solidFill>
                <a:ea typeface="ＭＳ Ｐゴシック" pitchFamily="-72" charset="-128"/>
                <a:cs typeface="ＭＳ Ｐゴシック" pitchFamily="-72" charset="-128"/>
              </a:rPr>
              <a:t>T</a:t>
            </a:r>
            <a:r>
              <a:rPr lang="en-TT" sz="2800" dirty="0" smtClean="0">
                <a:solidFill>
                  <a:srgbClr val="FFFFFF"/>
                </a:solidFill>
                <a:ea typeface="ＭＳ Ｐゴシック" pitchFamily="-72" charset="-128"/>
                <a:cs typeface="ＭＳ Ｐゴシック" pitchFamily="-72" charset="-128"/>
              </a:rPr>
              <a:t>he Moon’s distance from Earth varies from </a:t>
            </a:r>
            <a:r>
              <a:rPr lang="en-TT" sz="2800" dirty="0">
                <a:solidFill>
                  <a:srgbClr val="FFFFFF"/>
                </a:solidFill>
                <a:ea typeface="ＭＳ Ｐゴシック" pitchFamily="-72" charset="-128"/>
                <a:cs typeface="ＭＳ Ｐゴシック" pitchFamily="-72" charset="-128"/>
              </a:rPr>
              <a:t/>
            </a:r>
            <a:br>
              <a:rPr lang="en-TT" sz="2800" dirty="0">
                <a:solidFill>
                  <a:srgbClr val="FFFFFF"/>
                </a:solidFill>
                <a:ea typeface="ＭＳ Ｐゴシック" pitchFamily="-72" charset="-128"/>
                <a:cs typeface="ＭＳ Ｐゴシック" pitchFamily="-72" charset="-128"/>
              </a:rPr>
            </a:br>
            <a:r>
              <a:rPr lang="en-TT" sz="2800" dirty="0" smtClean="0">
                <a:solidFill>
                  <a:srgbClr val="FFFFFF"/>
                </a:solidFill>
                <a:ea typeface="ＭＳ Ｐゴシック" pitchFamily="-72" charset="-128"/>
                <a:cs typeface="ＭＳ Ｐゴシック" pitchFamily="-72" charset="-128"/>
              </a:rPr>
              <a:t>a closest approach of 356, 400 km to 406,700 km at its farthest point.  The closest approach point to Earth is called the </a:t>
            </a:r>
            <a:r>
              <a:rPr lang="en-TT" sz="2800" u="sng" dirty="0" smtClean="0">
                <a:solidFill>
                  <a:srgbClr val="FFFFFF"/>
                </a:solidFill>
                <a:ea typeface="ＭＳ Ｐゴシック" pitchFamily="-72" charset="-128"/>
                <a:cs typeface="ＭＳ Ｐゴシック" pitchFamily="-72" charset="-128"/>
              </a:rPr>
              <a:t>perigee</a:t>
            </a:r>
            <a:r>
              <a:rPr lang="en-TT" sz="2800" dirty="0" smtClean="0">
                <a:solidFill>
                  <a:srgbClr val="FFFFFF"/>
                </a:solidFill>
                <a:ea typeface="ＭＳ Ｐゴシック" pitchFamily="-72" charset="-128"/>
                <a:cs typeface="ＭＳ Ｐゴシック" pitchFamily="-72" charset="-128"/>
              </a:rPr>
              <a:t>.  The farthest point is called the </a:t>
            </a:r>
            <a:r>
              <a:rPr lang="en-TT" sz="2800" u="sng" dirty="0" smtClean="0">
                <a:solidFill>
                  <a:srgbClr val="FFFFFF"/>
                </a:solidFill>
                <a:ea typeface="ＭＳ Ｐゴシック" pitchFamily="-72" charset="-128"/>
                <a:cs typeface="ＭＳ Ｐゴシック" pitchFamily="-72" charset="-128"/>
              </a:rPr>
              <a:t>apogee</a:t>
            </a:r>
            <a:r>
              <a:rPr lang="en-TT" sz="2800" dirty="0" smtClean="0">
                <a:solidFill>
                  <a:srgbClr val="FFFFFF"/>
                </a:solidFill>
                <a:ea typeface="ＭＳ Ｐゴシック" pitchFamily="-72" charset="-128"/>
                <a:cs typeface="ＭＳ Ｐゴシック" pitchFamily="-72" charset="-128"/>
              </a:rPr>
              <a:t>. </a:t>
            </a:r>
          </a:p>
        </p:txBody>
      </p:sp>
      <p:pic>
        <p:nvPicPr>
          <p:cNvPr id="5" name="Picture 4" descr="perigee-apogee-moon2-440x297.jpg"/>
          <p:cNvPicPr>
            <a:picLocks noChangeAspect="1"/>
          </p:cNvPicPr>
          <p:nvPr/>
        </p:nvPicPr>
        <p:blipFill rotWithShape="1">
          <a:blip r:embed="rId3">
            <a:extLst>
              <a:ext uri="{28A0092B-C50C-407E-A947-70E740481C1C}">
                <a14:useLocalDpi xmlns:a14="http://schemas.microsoft.com/office/drawing/2010/main" val="0"/>
              </a:ext>
            </a:extLst>
          </a:blip>
          <a:srcRect t="12412" b="16228"/>
          <a:stretch/>
        </p:blipFill>
        <p:spPr>
          <a:xfrm>
            <a:off x="4417195" y="2198793"/>
            <a:ext cx="4526156" cy="2469234"/>
          </a:xfrm>
          <a:prstGeom prst="rect">
            <a:avLst/>
          </a:prstGeom>
        </p:spPr>
      </p:pic>
    </p:spTree>
    <p:extLst>
      <p:ext uri="{BB962C8B-B14F-4D97-AF65-F5344CB8AC3E}">
        <p14:creationId xmlns:p14="http://schemas.microsoft.com/office/powerpoint/2010/main" val="13748644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Super Moons</a:t>
            </a:r>
          </a:p>
        </p:txBody>
      </p:sp>
      <p:sp>
        <p:nvSpPr>
          <p:cNvPr id="21506" name="Content Placeholder 2"/>
          <p:cNvSpPr>
            <a:spLocks noGrp="1"/>
          </p:cNvSpPr>
          <p:nvPr>
            <p:ph idx="1"/>
          </p:nvPr>
        </p:nvSpPr>
        <p:spPr>
          <a:xfrm>
            <a:off x="364662" y="1806407"/>
            <a:ext cx="3379438" cy="4109574"/>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A full moon near perigee will appear larger than a full moon at other times.  This happens about once every 13.6 months. The next will be in September, 2015.</a:t>
            </a:r>
          </a:p>
          <a:p>
            <a:pPr marL="0" indent="0">
              <a:buNone/>
            </a:pPr>
            <a:endParaRPr lang="en-TT" sz="2800" dirty="0" smtClean="0">
              <a:solidFill>
                <a:srgbClr val="FFFFFF"/>
              </a:solidFill>
              <a:ea typeface="ＭＳ Ｐゴシック" pitchFamily="-72" charset="-128"/>
              <a:cs typeface="ＭＳ Ｐゴシック" pitchFamily="-72" charset="-128"/>
            </a:endParaRP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5" name="Picture 4" descr="apogee_perig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100" y="1941692"/>
            <a:ext cx="5253519" cy="2655784"/>
          </a:xfrm>
          <a:prstGeom prst="rect">
            <a:avLst/>
          </a:prstGeom>
        </p:spPr>
      </p:pic>
      <p:sp>
        <p:nvSpPr>
          <p:cNvPr id="3" name="Rectangle 2"/>
          <p:cNvSpPr/>
          <p:nvPr/>
        </p:nvSpPr>
        <p:spPr>
          <a:xfrm>
            <a:off x="3932242" y="4843558"/>
            <a:ext cx="4942699" cy="1846659"/>
          </a:xfrm>
          <a:prstGeom prst="rect">
            <a:avLst/>
          </a:prstGeom>
        </p:spPr>
        <p:txBody>
          <a:bodyPr wrap="square">
            <a:spAutoFit/>
          </a:bodyPr>
          <a:lstStyle/>
          <a:p>
            <a:r>
              <a:rPr lang="en-US" dirty="0">
                <a:solidFill>
                  <a:schemeClr val="bg1"/>
                </a:solidFill>
              </a:rPr>
              <a:t>The angular size of the Moon</a:t>
            </a:r>
          </a:p>
          <a:p>
            <a:r>
              <a:rPr lang="en-US" dirty="0">
                <a:solidFill>
                  <a:schemeClr val="bg1"/>
                </a:solidFill>
              </a:rPr>
              <a:t>varies with distance. This can </a:t>
            </a:r>
            <a:r>
              <a:rPr lang="en-US" dirty="0" smtClean="0">
                <a:solidFill>
                  <a:schemeClr val="bg1"/>
                </a:solidFill>
              </a:rPr>
              <a:t>affect eclipses </a:t>
            </a:r>
            <a:r>
              <a:rPr lang="en-US" dirty="0">
                <a:solidFill>
                  <a:schemeClr val="bg1"/>
                </a:solidFill>
              </a:rPr>
              <a:t>and tides. </a:t>
            </a:r>
            <a:r>
              <a:rPr lang="en-US" sz="1800" i="1" dirty="0" smtClean="0">
                <a:solidFill>
                  <a:schemeClr val="bg1"/>
                </a:solidFill>
              </a:rPr>
              <a:t>Image credit: </a:t>
            </a:r>
            <a:r>
              <a:rPr lang="en-US" sz="1800" i="1" dirty="0" smtClean="0">
                <a:solidFill>
                  <a:schemeClr val="bg1"/>
                </a:solidFill>
                <a:hlinkClick r:id="rId4"/>
              </a:rPr>
              <a:t>http</a:t>
            </a:r>
            <a:r>
              <a:rPr lang="en-US" sz="1800" i="1" dirty="0">
                <a:solidFill>
                  <a:schemeClr val="bg1"/>
                </a:solidFill>
                <a:hlinkClick r:id="rId4"/>
              </a:rPr>
              <a:t>://creativecommons.org/licenses/by-sa/</a:t>
            </a:r>
            <a:r>
              <a:rPr lang="en-US" sz="1800" i="1" dirty="0" smtClean="0">
                <a:solidFill>
                  <a:schemeClr val="bg1"/>
                </a:solidFill>
                <a:hlinkClick r:id="rId4"/>
              </a:rPr>
              <a:t>3.0</a:t>
            </a:r>
            <a:endParaRPr lang="en-US" sz="1800" i="1"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106620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Libration</a:t>
            </a:r>
          </a:p>
        </p:txBody>
      </p:sp>
      <p:sp>
        <p:nvSpPr>
          <p:cNvPr id="21506" name="Content Placeholder 2"/>
          <p:cNvSpPr>
            <a:spLocks noGrp="1"/>
          </p:cNvSpPr>
          <p:nvPr>
            <p:ph idx="1"/>
          </p:nvPr>
        </p:nvSpPr>
        <p:spPr>
          <a:xfrm>
            <a:off x="101191" y="1543238"/>
            <a:ext cx="3962809" cy="5026981"/>
          </a:xfrm>
        </p:spPr>
        <p:txBody>
          <a:bodyPr/>
          <a:lstStyle/>
          <a:p>
            <a:pPr marL="0" indent="0">
              <a:buNone/>
            </a:pPr>
            <a:r>
              <a:rPr lang="en-TT" sz="2600" dirty="0" smtClean="0">
                <a:solidFill>
                  <a:srgbClr val="FFFFFF"/>
                </a:solidFill>
                <a:ea typeface="ＭＳ Ｐゴシック" pitchFamily="-72" charset="-128"/>
                <a:cs typeface="ＭＳ Ｐゴシック" pitchFamily="-72" charset="-128"/>
              </a:rPr>
              <a:t>The combined motions of the Moon (its changing distance, axial tilt with respect to Earth and the shape of its orbit) cause the Moon to appear to wobble through the course of a lunar month.  This motion is called </a:t>
            </a:r>
            <a:r>
              <a:rPr lang="en-TT" sz="2600" u="sng" dirty="0" smtClean="0">
                <a:solidFill>
                  <a:srgbClr val="FFFFFF"/>
                </a:solidFill>
                <a:ea typeface="ＭＳ Ｐゴシック" pitchFamily="-72" charset="-128"/>
                <a:cs typeface="ＭＳ Ｐゴシック" pitchFamily="-72" charset="-128"/>
              </a:rPr>
              <a:t>libration</a:t>
            </a:r>
            <a:r>
              <a:rPr lang="en-TT" sz="2600" dirty="0" smtClean="0">
                <a:solidFill>
                  <a:srgbClr val="FFFFFF"/>
                </a:solidFill>
                <a:ea typeface="ＭＳ Ｐゴシック" pitchFamily="-72" charset="-128"/>
                <a:cs typeface="ＭＳ Ｐゴシック" pitchFamily="-72" charset="-128"/>
              </a:rPr>
              <a:t>. Libration gives us glimpses “around the corner”, near the edges of the lunar disc.</a:t>
            </a:r>
          </a:p>
        </p:txBody>
      </p:sp>
      <p:pic>
        <p:nvPicPr>
          <p:cNvPr id="2" name="Picture 1" descr="Libration ani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722" y="1543238"/>
            <a:ext cx="4896277" cy="4700426"/>
          </a:xfrm>
          <a:prstGeom prst="rect">
            <a:avLst/>
          </a:prstGeom>
        </p:spPr>
      </p:pic>
      <p:sp>
        <p:nvSpPr>
          <p:cNvPr id="3" name="TextBox 2"/>
          <p:cNvSpPr txBox="1"/>
          <p:nvPr/>
        </p:nvSpPr>
        <p:spPr>
          <a:xfrm>
            <a:off x="4447625" y="6385553"/>
            <a:ext cx="4803759" cy="369332"/>
          </a:xfrm>
          <a:prstGeom prst="rect">
            <a:avLst/>
          </a:prstGeom>
          <a:noFill/>
        </p:spPr>
        <p:txBody>
          <a:bodyPr wrap="none" rtlCol="0">
            <a:spAutoFit/>
          </a:bodyPr>
          <a:lstStyle/>
          <a:p>
            <a:r>
              <a:rPr lang="en-US" sz="1800" i="1" dirty="0" smtClean="0">
                <a:solidFill>
                  <a:schemeClr val="bg1"/>
                </a:solidFill>
              </a:rPr>
              <a:t>Image credit: Wikimedia Creative Commons.</a:t>
            </a:r>
            <a:endParaRPr lang="en-US" sz="1800" i="1" dirty="0">
              <a:solidFill>
                <a:schemeClr val="bg1"/>
              </a:solidFill>
            </a:endParaRPr>
          </a:p>
        </p:txBody>
      </p:sp>
    </p:spTree>
    <p:extLst>
      <p:ext uri="{BB962C8B-B14F-4D97-AF65-F5344CB8AC3E}">
        <p14:creationId xmlns:p14="http://schemas.microsoft.com/office/powerpoint/2010/main" val="31986640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2"/>
          <p:cNvSpPr txBox="1">
            <a:spLocks noChangeArrowheads="1"/>
          </p:cNvSpPr>
          <p:nvPr/>
        </p:nvSpPr>
        <p:spPr bwMode="auto">
          <a:xfrm>
            <a:off x="438150" y="193675"/>
            <a:ext cx="8070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4000" dirty="0" smtClean="0">
                <a:solidFill>
                  <a:srgbClr val="EEECE1"/>
                </a:solidFill>
              </a:rPr>
              <a:t>  Presenters</a:t>
            </a:r>
            <a:endParaRPr lang="en-US" altLang="en-US" sz="4000" dirty="0">
              <a:solidFill>
                <a:srgbClr val="EEECE1"/>
              </a:solidFill>
            </a:endParaRPr>
          </a:p>
        </p:txBody>
      </p:sp>
      <p:sp>
        <p:nvSpPr>
          <p:cNvPr id="18434" name="TextBox 3"/>
          <p:cNvSpPr txBox="1">
            <a:spLocks noChangeArrowheads="1"/>
          </p:cNvSpPr>
          <p:nvPr/>
        </p:nvSpPr>
        <p:spPr bwMode="auto">
          <a:xfrm>
            <a:off x="1222375" y="2363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8435" name="TextBox 4"/>
          <p:cNvSpPr txBox="1">
            <a:spLocks noChangeArrowheads="1"/>
          </p:cNvSpPr>
          <p:nvPr/>
        </p:nvSpPr>
        <p:spPr bwMode="auto">
          <a:xfrm>
            <a:off x="282575" y="4087813"/>
            <a:ext cx="3849688"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b="1" dirty="0">
                <a:solidFill>
                  <a:srgbClr val="EEECE1"/>
                </a:solidFill>
              </a:rPr>
              <a:t>Roberta Johnson</a:t>
            </a:r>
          </a:p>
          <a:p>
            <a:pPr eaLnBrk="1" hangingPunct="1">
              <a:buFont typeface="Arial" charset="0"/>
              <a:buChar char="•"/>
            </a:pPr>
            <a:r>
              <a:rPr lang="en-US" altLang="en-US" sz="1400" b="1" dirty="0" smtClean="0">
                <a:solidFill>
                  <a:srgbClr val="EEECE1"/>
                </a:solidFill>
              </a:rPr>
              <a:t> PhD</a:t>
            </a:r>
            <a:r>
              <a:rPr lang="en-US" altLang="en-US" sz="1400" b="1" dirty="0">
                <a:solidFill>
                  <a:srgbClr val="EEECE1"/>
                </a:solidFill>
              </a:rPr>
              <a:t>, Geophysics and Space Physics</a:t>
            </a:r>
          </a:p>
          <a:p>
            <a:pPr eaLnBrk="1" hangingPunct="1">
              <a:buFont typeface="Arial" charset="0"/>
              <a:buChar char="•"/>
            </a:pPr>
            <a:r>
              <a:rPr lang="en-US" altLang="en-US" sz="1400" b="1" dirty="0" smtClean="0">
                <a:solidFill>
                  <a:srgbClr val="EEECE1"/>
                </a:solidFill>
              </a:rPr>
              <a:t> Executive </a:t>
            </a:r>
            <a:r>
              <a:rPr lang="en-US" altLang="en-US" sz="1400" b="1" dirty="0">
                <a:solidFill>
                  <a:srgbClr val="EEECE1"/>
                </a:solidFill>
              </a:rPr>
              <a:t>Director, NESTA</a:t>
            </a:r>
          </a:p>
          <a:p>
            <a:pPr eaLnBrk="1" hangingPunct="1">
              <a:buFont typeface="Arial" charset="0"/>
              <a:buChar char="•"/>
            </a:pPr>
            <a:r>
              <a:rPr lang="en-US" altLang="en-US" sz="1400" b="1" dirty="0" smtClean="0">
                <a:solidFill>
                  <a:srgbClr val="EEECE1"/>
                </a:solidFill>
              </a:rPr>
              <a:t> Director</a:t>
            </a:r>
            <a:r>
              <a:rPr lang="en-US" altLang="en-US" sz="1400" b="1" dirty="0">
                <a:solidFill>
                  <a:srgbClr val="EEECE1"/>
                </a:solidFill>
              </a:rPr>
              <a:t>, Windows to the Universe</a:t>
            </a:r>
          </a:p>
          <a:p>
            <a:pPr eaLnBrk="1" hangingPunct="1">
              <a:buFont typeface="Arial" charset="0"/>
              <a:buChar char="•"/>
            </a:pPr>
            <a:r>
              <a:rPr lang="en-US" altLang="en-US" sz="1400" b="1" dirty="0" smtClean="0">
                <a:solidFill>
                  <a:srgbClr val="EEECE1"/>
                </a:solidFill>
              </a:rPr>
              <a:t> Clinical </a:t>
            </a:r>
            <a:r>
              <a:rPr lang="en-US" altLang="en-US" sz="1400" b="1" dirty="0">
                <a:solidFill>
                  <a:srgbClr val="EEECE1"/>
                </a:solidFill>
              </a:rPr>
              <a:t>Professor, University at Albany Department of Atmospheric and Environmental Science</a:t>
            </a:r>
          </a:p>
          <a:p>
            <a:pPr eaLnBrk="1" hangingPunct="1">
              <a:buFont typeface="Arial" charset="0"/>
              <a:buChar char="•"/>
            </a:pPr>
            <a:r>
              <a:rPr lang="en-US" altLang="en-US" sz="1400" b="1" dirty="0" smtClean="0">
                <a:solidFill>
                  <a:srgbClr val="EEECE1"/>
                </a:solidFill>
              </a:rPr>
              <a:t> Project </a:t>
            </a:r>
            <a:r>
              <a:rPr lang="en-US" altLang="en-US" sz="1400" b="1" dirty="0">
                <a:solidFill>
                  <a:srgbClr val="EEECE1"/>
                </a:solidFill>
              </a:rPr>
              <a:t>Team Member, Center for Integrated Space Weather Modeling, 2002-2013</a:t>
            </a:r>
          </a:p>
          <a:p>
            <a:pPr algn="ctr" eaLnBrk="1" hangingPunct="1"/>
            <a:endParaRPr lang="en-US" altLang="en-US" sz="2800" b="1" dirty="0"/>
          </a:p>
        </p:txBody>
      </p:sp>
      <p:sp>
        <p:nvSpPr>
          <p:cNvPr id="18437" name="TextBox 7"/>
          <p:cNvSpPr txBox="1">
            <a:spLocks noChangeArrowheads="1"/>
          </p:cNvSpPr>
          <p:nvPr/>
        </p:nvSpPr>
        <p:spPr bwMode="auto">
          <a:xfrm>
            <a:off x="4473575" y="4095750"/>
            <a:ext cx="44862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b="1" dirty="0">
                <a:solidFill>
                  <a:srgbClr val="EEECE1"/>
                </a:solidFill>
              </a:rPr>
              <a:t>Ardis Herrold</a:t>
            </a:r>
          </a:p>
          <a:p>
            <a:pPr eaLnBrk="1" hangingPunct="1">
              <a:buFont typeface="Arial" charset="0"/>
              <a:buChar char="•"/>
            </a:pPr>
            <a:r>
              <a:rPr lang="en-US" altLang="en-US" sz="1400" b="1" dirty="0" smtClean="0">
                <a:solidFill>
                  <a:srgbClr val="EEECE1"/>
                </a:solidFill>
              </a:rPr>
              <a:t> High </a:t>
            </a:r>
            <a:r>
              <a:rPr lang="en-US" altLang="en-US" sz="1400" b="1" dirty="0">
                <a:solidFill>
                  <a:srgbClr val="EEECE1"/>
                </a:solidFill>
              </a:rPr>
              <a:t>school astronomy/science teacher (35 </a:t>
            </a:r>
            <a:r>
              <a:rPr lang="en-US" altLang="en-US" sz="1400" b="1" dirty="0" err="1">
                <a:solidFill>
                  <a:srgbClr val="EEECE1"/>
                </a:solidFill>
              </a:rPr>
              <a:t>yrs</a:t>
            </a:r>
            <a:r>
              <a:rPr lang="en-US" altLang="en-US" sz="1400" b="1" dirty="0">
                <a:solidFill>
                  <a:srgbClr val="EEECE1"/>
                </a:solidFill>
              </a:rPr>
              <a:t>)</a:t>
            </a:r>
          </a:p>
          <a:p>
            <a:pPr eaLnBrk="1" hangingPunct="1">
              <a:buFont typeface="Arial" charset="0"/>
              <a:buChar char="•"/>
            </a:pPr>
            <a:r>
              <a:rPr lang="en-US" altLang="en-US" sz="1400" b="1" dirty="0" smtClean="0">
                <a:solidFill>
                  <a:srgbClr val="EEECE1"/>
                </a:solidFill>
              </a:rPr>
              <a:t> Planetarium </a:t>
            </a:r>
            <a:r>
              <a:rPr lang="en-US" altLang="en-US" sz="1400" b="1" dirty="0">
                <a:solidFill>
                  <a:srgbClr val="EEECE1"/>
                </a:solidFill>
              </a:rPr>
              <a:t>director and astronomy club advisor </a:t>
            </a:r>
          </a:p>
          <a:p>
            <a:pPr eaLnBrk="1" hangingPunct="1">
              <a:buFont typeface="Arial" charset="0"/>
              <a:buChar char="•"/>
            </a:pPr>
            <a:r>
              <a:rPr lang="en-US" altLang="en-US" sz="1400" b="1" dirty="0" smtClean="0">
                <a:solidFill>
                  <a:srgbClr val="EEECE1"/>
                </a:solidFill>
              </a:rPr>
              <a:t> Past </a:t>
            </a:r>
            <a:r>
              <a:rPr lang="en-US" altLang="en-US" sz="1400" b="1" dirty="0">
                <a:solidFill>
                  <a:srgbClr val="EEECE1"/>
                </a:solidFill>
              </a:rPr>
              <a:t>President of NESTA </a:t>
            </a:r>
          </a:p>
          <a:p>
            <a:pPr eaLnBrk="1" hangingPunct="1">
              <a:buFont typeface="Arial" charset="0"/>
              <a:buChar char="•"/>
            </a:pPr>
            <a:r>
              <a:rPr lang="en-US" altLang="en-US" sz="1400" b="1" dirty="0" smtClean="0">
                <a:solidFill>
                  <a:srgbClr val="EEECE1"/>
                </a:solidFill>
              </a:rPr>
              <a:t> JPL </a:t>
            </a:r>
            <a:r>
              <a:rPr lang="en-US" altLang="en-US" sz="1400" b="1" dirty="0">
                <a:solidFill>
                  <a:srgbClr val="EEECE1"/>
                </a:solidFill>
              </a:rPr>
              <a:t>Solar System Ambassador Master Teacher</a:t>
            </a:r>
          </a:p>
          <a:p>
            <a:pPr eaLnBrk="1" hangingPunct="1">
              <a:buFont typeface="Arial" charset="0"/>
              <a:buChar char="•"/>
            </a:pPr>
            <a:r>
              <a:rPr lang="en-US" altLang="en-US" sz="1400" b="1" dirty="0" smtClean="0">
                <a:solidFill>
                  <a:srgbClr val="EEECE1"/>
                </a:solidFill>
              </a:rPr>
              <a:t> Recipient </a:t>
            </a:r>
            <a:r>
              <a:rPr lang="en-US" altLang="en-US" sz="1400" b="1" dirty="0">
                <a:solidFill>
                  <a:srgbClr val="EEECE1"/>
                </a:solidFill>
              </a:rPr>
              <a:t>of ASP Brennan Award and Michigan Science Teacher of the Year Award </a:t>
            </a: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311275"/>
            <a:ext cx="26304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1352550"/>
            <a:ext cx="29813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7216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Moon’s orbit</a:t>
            </a:r>
          </a:p>
        </p:txBody>
      </p:sp>
      <p:sp>
        <p:nvSpPr>
          <p:cNvPr id="21506" name="Content Placeholder 2"/>
          <p:cNvSpPr>
            <a:spLocks noGrp="1"/>
          </p:cNvSpPr>
          <p:nvPr>
            <p:ph idx="1"/>
          </p:nvPr>
        </p:nvSpPr>
        <p:spPr>
          <a:xfrm>
            <a:off x="112949" y="4944279"/>
            <a:ext cx="8765005" cy="1816716"/>
          </a:xfrm>
        </p:spPr>
        <p:txBody>
          <a:bodyPr/>
          <a:lstStyle/>
          <a:p>
            <a:pPr marL="0" indent="0">
              <a:buNone/>
            </a:pPr>
            <a:r>
              <a:rPr lang="en-TT" sz="2800" dirty="0">
                <a:solidFill>
                  <a:srgbClr val="FFFFFF"/>
                </a:solidFill>
                <a:ea typeface="ＭＳ Ｐゴシック" pitchFamily="-72" charset="-128"/>
                <a:cs typeface="ＭＳ Ｐゴシック" pitchFamily="-72" charset="-128"/>
              </a:rPr>
              <a:t>T</a:t>
            </a:r>
            <a:r>
              <a:rPr lang="en-TT" sz="2800" dirty="0" smtClean="0">
                <a:solidFill>
                  <a:srgbClr val="FFFFFF"/>
                </a:solidFill>
                <a:ea typeface="ＭＳ Ｐゴシック" pitchFamily="-72" charset="-128"/>
                <a:cs typeface="ＭＳ Ｐゴシック" pitchFamily="-72" charset="-128"/>
              </a:rPr>
              <a:t>he Moon’s orbit around the Sun is inclined about 5° to the Earth’s orbital plane. From Earth, this means that the Moon is always close to the ecliptic in the sky but may drift as far </a:t>
            </a:r>
            <a:r>
              <a:rPr lang="en-TT" sz="2800" dirty="0">
                <a:solidFill>
                  <a:srgbClr val="FFFFFF"/>
                </a:solidFill>
                <a:ea typeface="ＭＳ Ｐゴシック" pitchFamily="-72" charset="-128"/>
                <a:cs typeface="ＭＳ Ｐゴシック" pitchFamily="-72" charset="-128"/>
              </a:rPr>
              <a:t>as 5° </a:t>
            </a:r>
            <a:r>
              <a:rPr lang="en-TT" sz="2800" dirty="0" smtClean="0">
                <a:solidFill>
                  <a:srgbClr val="FFFFFF"/>
                </a:solidFill>
                <a:ea typeface="ＭＳ Ｐゴシック" pitchFamily="-72" charset="-128"/>
                <a:cs typeface="ＭＳ Ｐゴシック" pitchFamily="-72" charset="-128"/>
              </a:rPr>
              <a:t>above or below it.</a:t>
            </a:r>
          </a:p>
          <a:p>
            <a:pPr marL="0" indent="0">
              <a:buNone/>
            </a:pPr>
            <a:endParaRPr lang="en-TT" sz="2800" dirty="0" smtClean="0">
              <a:solidFill>
                <a:srgbClr val="FFFFFF"/>
              </a:solidFill>
              <a:ea typeface="ＭＳ Ｐゴシック" pitchFamily="-72" charset="-128"/>
              <a:cs typeface="ＭＳ Ｐゴシック" pitchFamily="-72" charset="-128"/>
            </a:endParaRP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4" name="Picture 3" descr="cel sp plus moon.jpg"/>
          <p:cNvPicPr>
            <a:picLocks noChangeAspect="1"/>
          </p:cNvPicPr>
          <p:nvPr/>
        </p:nvPicPr>
        <p:blipFill rotWithShape="1">
          <a:blip r:embed="rId3">
            <a:extLst>
              <a:ext uri="{28A0092B-C50C-407E-A947-70E740481C1C}">
                <a14:useLocalDpi xmlns:a14="http://schemas.microsoft.com/office/drawing/2010/main" val="0"/>
              </a:ext>
            </a:extLst>
          </a:blip>
          <a:srcRect l="25032" r="25126"/>
          <a:stretch/>
        </p:blipFill>
        <p:spPr>
          <a:xfrm>
            <a:off x="799603" y="1125742"/>
            <a:ext cx="3833395" cy="3708928"/>
          </a:xfrm>
          <a:prstGeom prst="rect">
            <a:avLst/>
          </a:prstGeom>
        </p:spPr>
      </p:pic>
      <p:sp>
        <p:nvSpPr>
          <p:cNvPr id="2" name="TextBox 1"/>
          <p:cNvSpPr txBox="1"/>
          <p:nvPr/>
        </p:nvSpPr>
        <p:spPr>
          <a:xfrm>
            <a:off x="4903453" y="1835675"/>
            <a:ext cx="3665758" cy="3016211"/>
          </a:xfrm>
          <a:prstGeom prst="rect">
            <a:avLst/>
          </a:prstGeom>
          <a:noFill/>
        </p:spPr>
        <p:txBody>
          <a:bodyPr wrap="square" rtlCol="0">
            <a:spAutoFit/>
          </a:bodyPr>
          <a:lstStyle/>
          <a:p>
            <a:r>
              <a:rPr lang="en-US" sz="2000" dirty="0" smtClean="0">
                <a:solidFill>
                  <a:srgbClr val="FFFFFF"/>
                </a:solidFill>
              </a:rPr>
              <a:t>The ecliptic is the path of the Sun through the stars, as viewed from Earth.  </a:t>
            </a:r>
          </a:p>
          <a:p>
            <a:endParaRPr lang="en-US" sz="2000" i="1" dirty="0">
              <a:solidFill>
                <a:srgbClr val="FFFFFF"/>
              </a:solidFill>
            </a:endParaRPr>
          </a:p>
          <a:p>
            <a:r>
              <a:rPr lang="en-US" sz="1800" i="1" dirty="0" smtClean="0">
                <a:solidFill>
                  <a:srgbClr val="FFFFFF"/>
                </a:solidFill>
              </a:rPr>
              <a:t>Image </a:t>
            </a:r>
            <a:r>
              <a:rPr lang="en-US" sz="1800" i="1" dirty="0">
                <a:solidFill>
                  <a:srgbClr val="FFFFFF"/>
                </a:solidFill>
              </a:rPr>
              <a:t>credit: </a:t>
            </a:r>
            <a:r>
              <a:rPr lang="en-US" sz="1800" i="1" dirty="0">
                <a:solidFill>
                  <a:srgbClr val="FFFFFF"/>
                </a:solidFill>
                <a:hlinkClick r:id="rId4"/>
              </a:rPr>
              <a:t>http://www.global-vision.org/astroarchaeology/archive/research/papers/sunmoon/</a:t>
            </a:r>
            <a:r>
              <a:rPr lang="en-US" sz="1800" i="1" dirty="0" smtClean="0">
                <a:solidFill>
                  <a:srgbClr val="FFFFFF"/>
                </a:solidFill>
                <a:hlinkClick r:id="rId4"/>
              </a:rPr>
              <a:t>index.html</a:t>
            </a:r>
            <a:endParaRPr lang="en-US" sz="1800" i="1" dirty="0" smtClean="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40916361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The Moon’s orbit</a:t>
            </a:r>
          </a:p>
        </p:txBody>
      </p:sp>
      <p:sp>
        <p:nvSpPr>
          <p:cNvPr id="21506" name="Content Placeholder 2"/>
          <p:cNvSpPr>
            <a:spLocks noGrp="1"/>
          </p:cNvSpPr>
          <p:nvPr>
            <p:ph idx="1"/>
          </p:nvPr>
        </p:nvSpPr>
        <p:spPr>
          <a:xfrm>
            <a:off x="112950" y="5261752"/>
            <a:ext cx="8948738" cy="1499242"/>
          </a:xfrm>
        </p:spPr>
        <p:txBody>
          <a:bodyPr/>
          <a:lstStyle/>
          <a:p>
            <a:pPr marL="0" indent="0">
              <a:buNone/>
            </a:pPr>
            <a:r>
              <a:rPr lang="en-TT" sz="2800" dirty="0">
                <a:solidFill>
                  <a:srgbClr val="FFFFFF"/>
                </a:solidFill>
                <a:ea typeface="ＭＳ Ｐゴシック" pitchFamily="-72" charset="-128"/>
                <a:cs typeface="ＭＳ Ｐゴシック" pitchFamily="-72" charset="-128"/>
              </a:rPr>
              <a:t>T</a:t>
            </a:r>
            <a:r>
              <a:rPr lang="en-TT" sz="2800" dirty="0" smtClean="0">
                <a:solidFill>
                  <a:srgbClr val="FFFFFF"/>
                </a:solidFill>
                <a:ea typeface="ＭＳ Ｐゴシック" pitchFamily="-72" charset="-128"/>
                <a:cs typeface="ＭＳ Ｐゴシック" pitchFamily="-72" charset="-128"/>
              </a:rPr>
              <a:t>he two points where the Moon’s orbital plane intersect the Earth’s orbital plane are known as </a:t>
            </a:r>
            <a:r>
              <a:rPr lang="en-TT" sz="2800" u="sng" dirty="0" smtClean="0">
                <a:solidFill>
                  <a:srgbClr val="FFFFFF"/>
                </a:solidFill>
                <a:ea typeface="ＭＳ Ｐゴシック" pitchFamily="-72" charset="-128"/>
                <a:cs typeface="ＭＳ Ｐゴシック" pitchFamily="-72" charset="-128"/>
              </a:rPr>
              <a:t>nodes</a:t>
            </a:r>
            <a:r>
              <a:rPr lang="en-TT" sz="2800" dirty="0" smtClean="0">
                <a:solidFill>
                  <a:srgbClr val="FFFFFF"/>
                </a:solidFill>
                <a:ea typeface="ＭＳ Ｐゴシック" pitchFamily="-72" charset="-128"/>
                <a:cs typeface="ＭＳ Ｐゴシック" pitchFamily="-72" charset="-128"/>
              </a:rPr>
              <a:t>. They are located at 180° to each other</a:t>
            </a:r>
            <a:r>
              <a:rPr lang="en-TT" sz="1800" i="1" dirty="0" smtClean="0">
                <a:solidFill>
                  <a:srgbClr val="FFFFFF"/>
                </a:solidFill>
                <a:ea typeface="ＭＳ Ｐゴシック" pitchFamily="-72" charset="-128"/>
                <a:cs typeface="ＭＳ Ｐゴシック" pitchFamily="-72" charset="-128"/>
              </a:rPr>
              <a:t>.  Image credit</a:t>
            </a:r>
            <a:r>
              <a:rPr lang="en-TT" sz="1800" i="1" dirty="0">
                <a:solidFill>
                  <a:srgbClr val="FFFFFF"/>
                </a:solidFill>
                <a:ea typeface="ＭＳ Ｐゴシック" pitchFamily="-72" charset="-128"/>
                <a:cs typeface="ＭＳ Ｐゴシック" pitchFamily="-72" charset="-128"/>
              </a:rPr>
              <a:t>: </a:t>
            </a:r>
            <a:r>
              <a:rPr lang="en-TT" sz="1800" i="1" dirty="0">
                <a:solidFill>
                  <a:srgbClr val="FFFFFF"/>
                </a:solidFill>
                <a:ea typeface="ＭＳ Ｐゴシック" pitchFamily="-72" charset="-128"/>
                <a:cs typeface="ＭＳ Ｐゴシック" pitchFamily="-72" charset="-128"/>
                <a:hlinkClick r:id="rId3"/>
              </a:rPr>
              <a:t>http://tcaa.us/Astronomy/</a:t>
            </a:r>
            <a:r>
              <a:rPr lang="en-TT" sz="1800" i="1" dirty="0" smtClean="0">
                <a:solidFill>
                  <a:srgbClr val="FFFFFF"/>
                </a:solidFill>
                <a:ea typeface="ＭＳ Ｐゴシック" pitchFamily="-72" charset="-128"/>
                <a:cs typeface="ＭＳ Ｐゴシック" pitchFamily="-72" charset="-128"/>
                <a:hlinkClick r:id="rId3"/>
              </a:rPr>
              <a:t>Moon.aspx</a:t>
            </a:r>
            <a:endParaRPr lang="en-TT" sz="1800" i="1" dirty="0" smtClean="0">
              <a:solidFill>
                <a:srgbClr val="FFFFFF"/>
              </a:solidFill>
              <a:ea typeface="ＭＳ Ｐゴシック" pitchFamily="-72" charset="-128"/>
              <a:cs typeface="ＭＳ Ｐゴシック" pitchFamily="-72" charset="-128"/>
            </a:endParaRPr>
          </a:p>
          <a:p>
            <a:pPr marL="0" indent="0">
              <a:buNone/>
            </a:pPr>
            <a:r>
              <a:rPr lang="en-TT" sz="2800" dirty="0" smtClean="0">
                <a:solidFill>
                  <a:srgbClr val="FFFFFF"/>
                </a:solidFill>
                <a:ea typeface="ＭＳ Ｐゴシック" pitchFamily="-72" charset="-128"/>
                <a:cs typeface="ＭＳ Ｐゴシック" pitchFamily="-72" charset="-128"/>
              </a:rPr>
              <a:t> </a:t>
            </a:r>
          </a:p>
        </p:txBody>
      </p:sp>
      <p:pic>
        <p:nvPicPr>
          <p:cNvPr id="3" name="Picture 2" descr="EclipseNod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860" y="1416345"/>
            <a:ext cx="6618047" cy="3498603"/>
          </a:xfrm>
          <a:prstGeom prst="rect">
            <a:avLst/>
          </a:prstGeom>
        </p:spPr>
      </p:pic>
    </p:spTree>
    <p:extLst>
      <p:ext uri="{BB962C8B-B14F-4D97-AF65-F5344CB8AC3E}">
        <p14:creationId xmlns:p14="http://schemas.microsoft.com/office/powerpoint/2010/main" val="2057695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The Moon’s orbit</a:t>
            </a:r>
          </a:p>
        </p:txBody>
      </p:sp>
      <p:sp>
        <p:nvSpPr>
          <p:cNvPr id="21506" name="Content Placeholder 2"/>
          <p:cNvSpPr>
            <a:spLocks noGrp="1"/>
          </p:cNvSpPr>
          <p:nvPr>
            <p:ph idx="1"/>
          </p:nvPr>
        </p:nvSpPr>
        <p:spPr>
          <a:xfrm>
            <a:off x="195262" y="4653131"/>
            <a:ext cx="8948738" cy="2213589"/>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Nodes are important in determining when an eclipse can occur. The Moon must be at a node and at new or full phase in order for the Sun, Earth and Moon to line up perfectly. This alignment in known as a </a:t>
            </a:r>
            <a:r>
              <a:rPr lang="en-TT" sz="2800" u="sng" dirty="0" smtClean="0">
                <a:solidFill>
                  <a:srgbClr val="FFFFFF"/>
                </a:solidFill>
                <a:ea typeface="ＭＳ Ｐゴシック" pitchFamily="-72" charset="-128"/>
                <a:cs typeface="ＭＳ Ｐゴシック" pitchFamily="-72" charset="-128"/>
              </a:rPr>
              <a:t>sygyzy.</a:t>
            </a:r>
          </a:p>
        </p:txBody>
      </p:sp>
      <p:pic>
        <p:nvPicPr>
          <p:cNvPr id="3" name="Picture 2" descr="EclipseNo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244" y="1416346"/>
            <a:ext cx="5497916" cy="2906450"/>
          </a:xfrm>
          <a:prstGeom prst="rect">
            <a:avLst/>
          </a:prstGeom>
        </p:spPr>
      </p:pic>
    </p:spTree>
    <p:extLst>
      <p:ext uri="{BB962C8B-B14F-4D97-AF65-F5344CB8AC3E}">
        <p14:creationId xmlns:p14="http://schemas.microsoft.com/office/powerpoint/2010/main" val="20276131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a:t>
            </a:r>
            <a:r>
              <a:rPr lang="en-TT" dirty="0" smtClean="0">
                <a:solidFill>
                  <a:schemeClr val="bg1"/>
                </a:solidFill>
                <a:ea typeface="ＭＳ Ｐゴシック" pitchFamily="-72" charset="-128"/>
                <a:cs typeface="ＭＳ Ｐゴシック" pitchFamily="-72" charset="-128"/>
              </a:rPr>
              <a:t>Regr</a:t>
            </a:r>
            <a:r>
              <a:rPr lang="en-TT" dirty="0" smtClean="0">
                <a:solidFill>
                  <a:schemeClr val="bg1"/>
                </a:solidFill>
                <a:ea typeface="ＭＳ Ｐゴシック" pitchFamily="-72" charset="-128"/>
                <a:cs typeface="ＭＳ Ｐゴシック" pitchFamily="-72" charset="-128"/>
              </a:rPr>
              <a:t>ession </a:t>
            </a:r>
            <a:r>
              <a:rPr lang="en-TT" dirty="0" smtClean="0">
                <a:solidFill>
                  <a:schemeClr val="bg1"/>
                </a:solidFill>
                <a:ea typeface="ＭＳ Ｐゴシック" pitchFamily="-72" charset="-128"/>
                <a:cs typeface="ＭＳ Ｐゴシック" pitchFamily="-72" charset="-128"/>
              </a:rPr>
              <a:t>of the Nodes</a:t>
            </a:r>
          </a:p>
        </p:txBody>
      </p:sp>
      <p:sp>
        <p:nvSpPr>
          <p:cNvPr id="21506" name="Content Placeholder 2"/>
          <p:cNvSpPr>
            <a:spLocks noGrp="1"/>
          </p:cNvSpPr>
          <p:nvPr>
            <p:ph idx="1"/>
          </p:nvPr>
        </p:nvSpPr>
        <p:spPr>
          <a:xfrm>
            <a:off x="195262" y="4426587"/>
            <a:ext cx="8948738" cy="2302072"/>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The nodes </a:t>
            </a:r>
            <a:r>
              <a:rPr lang="en-TT" sz="2800" dirty="0" smtClean="0">
                <a:solidFill>
                  <a:srgbClr val="FFFFFF"/>
                </a:solidFill>
                <a:ea typeface="ＭＳ Ｐゴシック" pitchFamily="-72" charset="-128"/>
                <a:cs typeface="ＭＳ Ｐゴシック" pitchFamily="-72" charset="-128"/>
              </a:rPr>
              <a:t>regress </a:t>
            </a:r>
            <a:r>
              <a:rPr lang="en-TT" sz="2800" dirty="0" smtClean="0">
                <a:solidFill>
                  <a:srgbClr val="FFFFFF"/>
                </a:solidFill>
                <a:ea typeface="ＭＳ Ｐゴシック" pitchFamily="-72" charset="-128"/>
                <a:cs typeface="ＭＳ Ｐゴシック" pitchFamily="-72" charset="-128"/>
              </a:rPr>
              <a:t>or rotate, completing a cycle every 223 months (18.6 years).  This cycle is known as a </a:t>
            </a:r>
            <a:r>
              <a:rPr lang="en-TT" sz="2800" u="sng" dirty="0" smtClean="0">
                <a:solidFill>
                  <a:srgbClr val="FFFFFF"/>
                </a:solidFill>
                <a:ea typeface="ＭＳ Ｐゴシック" pitchFamily="-72" charset="-128"/>
                <a:cs typeface="ＭＳ Ｐゴシック" pitchFamily="-72" charset="-128"/>
              </a:rPr>
              <a:t>saros</a:t>
            </a:r>
            <a:r>
              <a:rPr lang="en-TT" sz="2800" dirty="0" smtClean="0">
                <a:solidFill>
                  <a:srgbClr val="FFFFFF"/>
                </a:solidFill>
                <a:ea typeface="ＭＳ Ｐゴシック" pitchFamily="-72" charset="-128"/>
                <a:cs typeface="ＭＳ Ｐゴシック" pitchFamily="-72" charset="-128"/>
              </a:rPr>
              <a:t>. That means that eclipses repeat themselves with similar geometries every 18.6 years. But they don’t occur at the same places on Earth.</a:t>
            </a:r>
            <a:endParaRPr lang="en-TT" sz="2800" u="sng" dirty="0" smtClean="0">
              <a:solidFill>
                <a:srgbClr val="FFFFFF"/>
              </a:solidFill>
              <a:ea typeface="ＭＳ Ｐゴシック" pitchFamily="-72" charset="-128"/>
              <a:cs typeface="ＭＳ Ｐゴシック" pitchFamily="-72" charset="-128"/>
            </a:endParaRPr>
          </a:p>
        </p:txBody>
      </p:sp>
      <p:pic>
        <p:nvPicPr>
          <p:cNvPr id="3" name="Picture 2" descr="EclipseNo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386" y="1357554"/>
            <a:ext cx="5497916" cy="2906450"/>
          </a:xfrm>
          <a:prstGeom prst="rect">
            <a:avLst/>
          </a:prstGeom>
        </p:spPr>
      </p:pic>
    </p:spTree>
    <p:extLst>
      <p:ext uri="{BB962C8B-B14F-4D97-AF65-F5344CB8AC3E}">
        <p14:creationId xmlns:p14="http://schemas.microsoft.com/office/powerpoint/2010/main" val="37109570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a:t>
            </a:r>
            <a:r>
              <a:rPr lang="en-TT" dirty="0" smtClean="0">
                <a:solidFill>
                  <a:schemeClr val="bg1"/>
                </a:solidFill>
                <a:ea typeface="ＭＳ Ｐゴシック" pitchFamily="-72" charset="-128"/>
                <a:cs typeface="ＭＳ Ｐゴシック" pitchFamily="-72" charset="-128"/>
              </a:rPr>
              <a:t>Regr</a:t>
            </a:r>
            <a:r>
              <a:rPr lang="en-TT" dirty="0" smtClean="0">
                <a:solidFill>
                  <a:schemeClr val="bg1"/>
                </a:solidFill>
                <a:ea typeface="ＭＳ Ｐゴシック" pitchFamily="-72" charset="-128"/>
                <a:cs typeface="ＭＳ Ｐゴシック" pitchFamily="-72" charset="-128"/>
              </a:rPr>
              <a:t>ession </a:t>
            </a:r>
            <a:r>
              <a:rPr lang="en-TT" dirty="0" smtClean="0">
                <a:solidFill>
                  <a:schemeClr val="bg1"/>
                </a:solidFill>
                <a:ea typeface="ＭＳ Ｐゴシック" pitchFamily="-72" charset="-128"/>
                <a:cs typeface="ＭＳ Ｐゴシック" pitchFamily="-72" charset="-128"/>
              </a:rPr>
              <a:t>of the Nodes</a:t>
            </a:r>
          </a:p>
        </p:txBody>
      </p:sp>
      <p:sp>
        <p:nvSpPr>
          <p:cNvPr id="21506" name="Content Placeholder 2"/>
          <p:cNvSpPr>
            <a:spLocks noGrp="1"/>
          </p:cNvSpPr>
          <p:nvPr>
            <p:ph idx="1"/>
          </p:nvPr>
        </p:nvSpPr>
        <p:spPr>
          <a:xfrm>
            <a:off x="195262" y="4555928"/>
            <a:ext cx="8948738" cy="2302072"/>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A simple demonstration of the nodes</a:t>
            </a:r>
            <a:r>
              <a:rPr lang="en-TT" sz="2800" dirty="0">
                <a:solidFill>
                  <a:srgbClr val="FFFFFF"/>
                </a:solidFill>
                <a:ea typeface="ＭＳ Ｐゴシック" pitchFamily="-72" charset="-128"/>
                <a:cs typeface="ＭＳ Ｐゴシック" pitchFamily="-72" charset="-128"/>
              </a:rPr>
              <a:t> </a:t>
            </a:r>
            <a:r>
              <a:rPr lang="en-TT" sz="2800" dirty="0" smtClean="0">
                <a:solidFill>
                  <a:srgbClr val="FFFFFF"/>
                </a:solidFill>
                <a:ea typeface="ＭＳ Ｐゴシック" pitchFamily="-72" charset="-128"/>
                <a:cs typeface="ＭＳ Ｐゴシック" pitchFamily="-72" charset="-128"/>
              </a:rPr>
              <a:t>of the Earth and Moon orbits around the Sun can be done using embroidery hoops.  You can demonstrate nodal </a:t>
            </a:r>
            <a:r>
              <a:rPr lang="en-TT" sz="2800" dirty="0" smtClean="0">
                <a:solidFill>
                  <a:srgbClr val="FFFFFF"/>
                </a:solidFill>
                <a:ea typeface="ＭＳ Ｐゴシック" pitchFamily="-72" charset="-128"/>
                <a:cs typeface="ＭＳ Ｐゴシック" pitchFamily="-72" charset="-128"/>
              </a:rPr>
              <a:t>regr</a:t>
            </a:r>
            <a:r>
              <a:rPr lang="en-TT" sz="2800" dirty="0" smtClean="0">
                <a:solidFill>
                  <a:srgbClr val="FFFFFF"/>
                </a:solidFill>
                <a:ea typeface="ＭＳ Ｐゴシック" pitchFamily="-72" charset="-128"/>
                <a:cs typeface="ＭＳ Ｐゴシック" pitchFamily="-72" charset="-128"/>
              </a:rPr>
              <a:t>esssion </a:t>
            </a:r>
            <a:r>
              <a:rPr lang="en-TT" sz="2800" dirty="0" smtClean="0">
                <a:solidFill>
                  <a:srgbClr val="FFFFFF"/>
                </a:solidFill>
                <a:ea typeface="ＭＳ Ｐゴシック" pitchFamily="-72" charset="-128"/>
                <a:cs typeface="ＭＳ Ｐゴシック" pitchFamily="-72" charset="-128"/>
              </a:rPr>
              <a:t>(a saros cycle) by slowly rotating the inner hoop counterclockwise in a circle with respect to the outer one.</a:t>
            </a:r>
            <a:endParaRPr lang="en-TT" sz="2800" u="sng" dirty="0" smtClean="0">
              <a:solidFill>
                <a:srgbClr val="FFFFFF"/>
              </a:solidFill>
              <a:ea typeface="ＭＳ Ｐゴシック" pitchFamily="-72" charset="-128"/>
              <a:cs typeface="ＭＳ Ｐゴシック" pitchFamily="-72" charset="-128"/>
            </a:endParaRPr>
          </a:p>
        </p:txBody>
      </p:sp>
      <p:pic>
        <p:nvPicPr>
          <p:cNvPr id="2" name="Picture 1" descr="hoops.JPG"/>
          <p:cNvPicPr>
            <a:picLocks noChangeAspect="1"/>
          </p:cNvPicPr>
          <p:nvPr/>
        </p:nvPicPr>
        <p:blipFill rotWithShape="1">
          <a:blip r:embed="rId3">
            <a:extLst>
              <a:ext uri="{28A0092B-C50C-407E-A947-70E740481C1C}">
                <a14:useLocalDpi xmlns:a14="http://schemas.microsoft.com/office/drawing/2010/main" val="0"/>
              </a:ext>
            </a:extLst>
          </a:blip>
          <a:srcRect t="19123" r="14226" b="18772"/>
          <a:stretch/>
        </p:blipFill>
        <p:spPr>
          <a:xfrm>
            <a:off x="1892473" y="1258133"/>
            <a:ext cx="5641956" cy="3104178"/>
          </a:xfrm>
          <a:prstGeom prst="rect">
            <a:avLst/>
          </a:prstGeom>
        </p:spPr>
      </p:pic>
    </p:spTree>
    <p:extLst>
      <p:ext uri="{BB962C8B-B14F-4D97-AF65-F5344CB8AC3E}">
        <p14:creationId xmlns:p14="http://schemas.microsoft.com/office/powerpoint/2010/main" val="18335238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Eclipse seasons</a:t>
            </a:r>
          </a:p>
        </p:txBody>
      </p:sp>
      <p:sp>
        <p:nvSpPr>
          <p:cNvPr id="21506" name="Content Placeholder 2"/>
          <p:cNvSpPr>
            <a:spLocks noGrp="1"/>
          </p:cNvSpPr>
          <p:nvPr>
            <p:ph idx="1"/>
          </p:nvPr>
        </p:nvSpPr>
        <p:spPr>
          <a:xfrm>
            <a:off x="195262" y="4555928"/>
            <a:ext cx="8948738" cy="2302072"/>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The hoops demonstration is also useful for showing that eclipses can occur only twice a year, when the Earth and Moon intersect at the nodes.  (Visualize that the Sun is at the center of these orbital hoops.)  These are known as </a:t>
            </a:r>
            <a:r>
              <a:rPr lang="en-TT" sz="2800" u="sng" dirty="0" smtClean="0">
                <a:solidFill>
                  <a:srgbClr val="FFFFFF"/>
                </a:solidFill>
                <a:ea typeface="ＭＳ Ｐゴシック" pitchFamily="-72" charset="-128"/>
                <a:cs typeface="ＭＳ Ｐゴシック" pitchFamily="-72" charset="-128"/>
              </a:rPr>
              <a:t>eclipse seasons</a:t>
            </a:r>
            <a:r>
              <a:rPr lang="en-TT" sz="2800" dirty="0" smtClean="0">
                <a:solidFill>
                  <a:srgbClr val="FFFFFF"/>
                </a:solidFill>
                <a:ea typeface="ＭＳ Ｐゴシック" pitchFamily="-72" charset="-128"/>
                <a:cs typeface="ＭＳ Ｐゴシック" pitchFamily="-72" charset="-128"/>
              </a:rPr>
              <a:t>.  </a:t>
            </a:r>
            <a:r>
              <a:rPr lang="en-TT" sz="1800" i="1" dirty="0" smtClean="0">
                <a:solidFill>
                  <a:srgbClr val="FFFFFF"/>
                </a:solidFill>
                <a:ea typeface="ＭＳ Ｐゴシック" pitchFamily="-72" charset="-128"/>
                <a:cs typeface="ＭＳ Ｐゴシック" pitchFamily="-72" charset="-128"/>
              </a:rPr>
              <a:t>Image credit: A. Herrold</a:t>
            </a:r>
            <a:endParaRPr lang="en-TT" sz="1800" i="1" u="sng" dirty="0" smtClean="0">
              <a:solidFill>
                <a:srgbClr val="FFFFFF"/>
              </a:solidFill>
              <a:ea typeface="ＭＳ Ｐゴシック" pitchFamily="-72" charset="-128"/>
              <a:cs typeface="ＭＳ Ｐゴシック" pitchFamily="-72" charset="-128"/>
            </a:endParaRPr>
          </a:p>
        </p:txBody>
      </p:sp>
      <p:pic>
        <p:nvPicPr>
          <p:cNvPr id="2" name="Picture 1" descr="hoops.JPG"/>
          <p:cNvPicPr>
            <a:picLocks noChangeAspect="1"/>
          </p:cNvPicPr>
          <p:nvPr/>
        </p:nvPicPr>
        <p:blipFill rotWithShape="1">
          <a:blip r:embed="rId3">
            <a:extLst>
              <a:ext uri="{28A0092B-C50C-407E-A947-70E740481C1C}">
                <a14:useLocalDpi xmlns:a14="http://schemas.microsoft.com/office/drawing/2010/main" val="0"/>
              </a:ext>
            </a:extLst>
          </a:blip>
          <a:srcRect t="19123" r="14226" b="18772"/>
          <a:stretch/>
        </p:blipFill>
        <p:spPr>
          <a:xfrm>
            <a:off x="1892473" y="1258133"/>
            <a:ext cx="5641956" cy="3104178"/>
          </a:xfrm>
          <a:prstGeom prst="rect">
            <a:avLst/>
          </a:prstGeom>
        </p:spPr>
      </p:pic>
    </p:spTree>
    <p:extLst>
      <p:ext uri="{BB962C8B-B14F-4D97-AF65-F5344CB8AC3E}">
        <p14:creationId xmlns:p14="http://schemas.microsoft.com/office/powerpoint/2010/main" val="11407855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Solar eclipses</a:t>
            </a:r>
          </a:p>
        </p:txBody>
      </p:sp>
      <p:sp>
        <p:nvSpPr>
          <p:cNvPr id="21506" name="Content Placeholder 2"/>
          <p:cNvSpPr>
            <a:spLocks noGrp="1"/>
          </p:cNvSpPr>
          <p:nvPr>
            <p:ph idx="1"/>
          </p:nvPr>
        </p:nvSpPr>
        <p:spPr>
          <a:xfrm>
            <a:off x="195262" y="4955708"/>
            <a:ext cx="8948738" cy="1499571"/>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Solar eclipses happen when the Moon is new. Whether an eclipse is total or partial depends on whether the Moon can completely cover the Sun.</a:t>
            </a:r>
            <a:endParaRPr lang="en-TT" sz="2800" u="sng" dirty="0" smtClean="0">
              <a:solidFill>
                <a:srgbClr val="FFFFFF"/>
              </a:solidFill>
              <a:ea typeface="ＭＳ Ｐゴシック" pitchFamily="-72" charset="-128"/>
              <a:cs typeface="ＭＳ Ｐゴシック" pitchFamily="-72" charset="-128"/>
            </a:endParaRPr>
          </a:p>
        </p:txBody>
      </p:sp>
      <p:pic>
        <p:nvPicPr>
          <p:cNvPr id="3" name="Picture 2" descr="solare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128" y="1399232"/>
            <a:ext cx="6844845" cy="3010464"/>
          </a:xfrm>
          <a:prstGeom prst="rect">
            <a:avLst/>
          </a:prstGeom>
        </p:spPr>
      </p:pic>
    </p:spTree>
    <p:extLst>
      <p:ext uri="{BB962C8B-B14F-4D97-AF65-F5344CB8AC3E}">
        <p14:creationId xmlns:p14="http://schemas.microsoft.com/office/powerpoint/2010/main" val="17495101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33781" y="144463"/>
            <a:ext cx="8229600" cy="890263"/>
          </a:xfrm>
        </p:spPr>
        <p:txBody>
          <a:bodyPr/>
          <a:lstStyle/>
          <a:p>
            <a:r>
              <a:rPr lang="en-TT" dirty="0" smtClean="0">
                <a:solidFill>
                  <a:schemeClr val="bg1"/>
                </a:solidFill>
                <a:ea typeface="ＭＳ Ｐゴシック" pitchFamily="-72" charset="-128"/>
                <a:cs typeface="ＭＳ Ｐゴシック" pitchFamily="-72" charset="-128"/>
              </a:rPr>
              <a:t>   Annular solar eclipse</a:t>
            </a:r>
          </a:p>
        </p:txBody>
      </p:sp>
      <p:sp>
        <p:nvSpPr>
          <p:cNvPr id="21506" name="Content Placeholder 2"/>
          <p:cNvSpPr>
            <a:spLocks noGrp="1"/>
          </p:cNvSpPr>
          <p:nvPr>
            <p:ph idx="1"/>
          </p:nvPr>
        </p:nvSpPr>
        <p:spPr>
          <a:xfrm>
            <a:off x="457200" y="4955708"/>
            <a:ext cx="8576863" cy="1511330"/>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Annular solar eclipses happen when the Moon is near apogee, so its angular size can’t completely cover the Sun. </a:t>
            </a:r>
            <a:r>
              <a:rPr lang="en-TT" sz="1800" i="1" dirty="0">
                <a:solidFill>
                  <a:srgbClr val="FFFFFF"/>
                </a:solidFill>
                <a:ea typeface="ＭＳ Ｐゴシック" pitchFamily="-72" charset="-128"/>
                <a:cs typeface="ＭＳ Ｐゴシック" pitchFamily="-72" charset="-128"/>
              </a:rPr>
              <a:t>Image </a:t>
            </a:r>
            <a:r>
              <a:rPr lang="en-TT" sz="1800" i="1" dirty="0" smtClean="0">
                <a:solidFill>
                  <a:srgbClr val="FFFFFF"/>
                </a:solidFill>
                <a:ea typeface="ＭＳ Ｐゴシック" pitchFamily="-72" charset="-128"/>
                <a:cs typeface="ＭＳ Ｐゴシック" pitchFamily="-72" charset="-128"/>
              </a:rPr>
              <a:t>credit: Sky &amp; Telescope.</a:t>
            </a:r>
          </a:p>
          <a:p>
            <a:pPr marL="0" indent="0">
              <a:buNone/>
            </a:pPr>
            <a:endParaRPr lang="en-TT" sz="2800" u="sng" dirty="0" smtClean="0">
              <a:solidFill>
                <a:srgbClr val="FFFFFF"/>
              </a:solidFill>
              <a:ea typeface="ＭＳ Ｐゴシック" pitchFamily="-72" charset="-128"/>
              <a:cs typeface="ＭＳ Ｐゴシック" pitchFamily="-72" charset="-128"/>
            </a:endParaRPr>
          </a:p>
        </p:txBody>
      </p:sp>
      <p:pic>
        <p:nvPicPr>
          <p:cNvPr id="2" name="Picture 1" descr="Solar_eclipse_geomet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902" y="1331078"/>
            <a:ext cx="5522265" cy="3514169"/>
          </a:xfrm>
          <a:prstGeom prst="rect">
            <a:avLst/>
          </a:prstGeom>
        </p:spPr>
      </p:pic>
    </p:spTree>
    <p:extLst>
      <p:ext uri="{BB962C8B-B14F-4D97-AF65-F5344CB8AC3E}">
        <p14:creationId xmlns:p14="http://schemas.microsoft.com/office/powerpoint/2010/main" val="31285358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95262" y="144463"/>
            <a:ext cx="8229600" cy="890263"/>
          </a:xfrm>
        </p:spPr>
        <p:txBody>
          <a:bodyPr/>
          <a:lstStyle/>
          <a:p>
            <a:r>
              <a:rPr lang="en-TT" dirty="0" smtClean="0">
                <a:solidFill>
                  <a:schemeClr val="bg1"/>
                </a:solidFill>
                <a:ea typeface="ＭＳ Ｐゴシック" pitchFamily="-72" charset="-128"/>
                <a:cs typeface="ＭＳ Ｐゴシック" pitchFamily="-72" charset="-128"/>
              </a:rPr>
              <a:t>   Lunar eclipses</a:t>
            </a:r>
          </a:p>
        </p:txBody>
      </p:sp>
      <p:sp>
        <p:nvSpPr>
          <p:cNvPr id="21506" name="Content Placeholder 2"/>
          <p:cNvSpPr>
            <a:spLocks noGrp="1"/>
          </p:cNvSpPr>
          <p:nvPr>
            <p:ph idx="1"/>
          </p:nvPr>
        </p:nvSpPr>
        <p:spPr>
          <a:xfrm>
            <a:off x="195262" y="4994119"/>
            <a:ext cx="8948738" cy="1393747"/>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Lunar eclipses happen when the Moon is full. Whether an eclipse is total or partial depends on whether the Moon can completely enter into Earth’s umbral shadow. </a:t>
            </a:r>
            <a:endParaRPr lang="en-TT" sz="2800" u="sng" dirty="0" smtClean="0">
              <a:solidFill>
                <a:srgbClr val="FFFFFF"/>
              </a:solidFill>
              <a:ea typeface="ＭＳ Ｐゴシック" pitchFamily="-72" charset="-128"/>
              <a:cs typeface="ＭＳ Ｐゴシック" pitchFamily="-72" charset="-128"/>
            </a:endParaRPr>
          </a:p>
        </p:txBody>
      </p:sp>
      <p:pic>
        <p:nvPicPr>
          <p:cNvPr id="2" name="Picture 1" descr="lunr e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102" y="1628123"/>
            <a:ext cx="6405577" cy="2609679"/>
          </a:xfrm>
          <a:prstGeom prst="rect">
            <a:avLst/>
          </a:prstGeom>
        </p:spPr>
      </p:pic>
    </p:spTree>
    <p:extLst>
      <p:ext uri="{BB962C8B-B14F-4D97-AF65-F5344CB8AC3E}">
        <p14:creationId xmlns:p14="http://schemas.microsoft.com/office/powerpoint/2010/main" val="1363254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   Total lunar eclipse</a:t>
            </a:r>
          </a:p>
        </p:txBody>
      </p:sp>
      <p:sp>
        <p:nvSpPr>
          <p:cNvPr id="21506" name="Content Placeholder 2"/>
          <p:cNvSpPr>
            <a:spLocks noGrp="1"/>
          </p:cNvSpPr>
          <p:nvPr>
            <p:ph idx="1"/>
          </p:nvPr>
        </p:nvSpPr>
        <p:spPr>
          <a:xfrm>
            <a:off x="195262" y="5061246"/>
            <a:ext cx="8948738" cy="1863881"/>
          </a:xfrm>
        </p:spPr>
        <p:txBody>
          <a:bodyPr/>
          <a:lstStyle/>
          <a:p>
            <a:pPr marL="0" indent="0">
              <a:buNone/>
            </a:pPr>
            <a:r>
              <a:rPr lang="en-TT" sz="2600" dirty="0" smtClean="0">
                <a:solidFill>
                  <a:srgbClr val="FFFFFF"/>
                </a:solidFill>
                <a:ea typeface="ＭＳ Ｐゴシック" pitchFamily="-72" charset="-128"/>
                <a:cs typeface="ＭＳ Ｐゴシック" pitchFamily="-72" charset="-128"/>
              </a:rPr>
              <a:t>The darker umbral shadow of the Earth is not totally dark.  Long wavelengths of sunlight are refracted into and out of Earth’s atmosphere, causing the total eclipse to produce a copper-colored or “blood moon”. </a:t>
            </a:r>
            <a:r>
              <a:rPr lang="en-TT" sz="1800" i="1" dirty="0" smtClean="0">
                <a:solidFill>
                  <a:srgbClr val="FFFFFF"/>
                </a:solidFill>
                <a:ea typeface="ＭＳ Ｐゴシック" pitchFamily="-72" charset="-128"/>
                <a:cs typeface="ＭＳ Ｐゴシック" pitchFamily="-72" charset="-128"/>
              </a:rPr>
              <a:t>Image source:  NASA Eclipse Sunearth page</a:t>
            </a:r>
            <a:endParaRPr lang="en-TT" sz="1800" i="1" u="sng" dirty="0" smtClean="0">
              <a:solidFill>
                <a:srgbClr val="FFFFFF"/>
              </a:solidFill>
              <a:ea typeface="ＭＳ Ｐゴシック" pitchFamily="-72" charset="-128"/>
              <a:cs typeface="ＭＳ Ｐゴシック" pitchFamily="-72" charset="-128"/>
            </a:endParaRPr>
          </a:p>
        </p:txBody>
      </p:sp>
      <p:pic>
        <p:nvPicPr>
          <p:cNvPr id="3" name="Picture 2" descr="eclipse lunar animat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88" y="1034726"/>
            <a:ext cx="3897178" cy="3897178"/>
          </a:xfrm>
          <a:prstGeom prst="rect">
            <a:avLst/>
          </a:prstGeom>
        </p:spPr>
      </p:pic>
    </p:spTree>
    <p:extLst>
      <p:ext uri="{BB962C8B-B14F-4D97-AF65-F5344CB8AC3E}">
        <p14:creationId xmlns:p14="http://schemas.microsoft.com/office/powerpoint/2010/main" val="25971844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376238" y="444500"/>
            <a:ext cx="8572271" cy="5693866"/>
          </a:xfrm>
          <a:prstGeom prst="rect">
            <a:avLst/>
          </a:prstGeom>
          <a:noFill/>
          <a:ln w="9525">
            <a:noFill/>
            <a:miter lim="800000"/>
            <a:headEnd/>
            <a:tailEnd/>
          </a:ln>
        </p:spPr>
        <p:txBody>
          <a:bodyPr wrap="square">
            <a:prstTxWarp prst="textNoShape">
              <a:avLst/>
            </a:prstTxWarp>
            <a:spAutoFit/>
          </a:bodyPr>
          <a:lstStyle/>
          <a:p>
            <a:r>
              <a:rPr lang="en-US" sz="3600" dirty="0">
                <a:solidFill>
                  <a:srgbClr val="FFFFFF"/>
                </a:solidFill>
              </a:rPr>
              <a:t>In this presentation, we will cover:</a:t>
            </a:r>
          </a:p>
          <a:p>
            <a:endParaRPr lang="en-US" sz="1800" dirty="0">
              <a:solidFill>
                <a:schemeClr val="bg1"/>
              </a:solidFill>
            </a:endParaRP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The Earth - Moon system: orbital mechanics</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Earth - Moon geometries: a brief look at phases and eclipses</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Sidereal </a:t>
            </a:r>
            <a:r>
              <a:rPr lang="en-TT" sz="2600" dirty="0">
                <a:solidFill>
                  <a:schemeClr val="bg1"/>
                </a:solidFill>
                <a:ea typeface="Arial" pitchFamily="-72" charset="0"/>
                <a:cs typeface="Arial" pitchFamily="-72" charset="0"/>
                <a:sym typeface="Zapf Dingbats" pitchFamily="-72" charset="2"/>
              </a:rPr>
              <a:t>and solar months</a:t>
            </a:r>
          </a:p>
          <a:p>
            <a:pPr marL="342900" indent="-342900">
              <a:buFont typeface="Wingdings" charset="2"/>
              <a:buChar char="²"/>
            </a:pPr>
            <a:r>
              <a:rPr lang="en-TT" sz="2600" dirty="0">
                <a:solidFill>
                  <a:schemeClr val="bg1"/>
                </a:solidFill>
                <a:ea typeface="Arial" pitchFamily="-72" charset="0"/>
                <a:cs typeface="Arial" pitchFamily="-72" charset="0"/>
                <a:sym typeface="Zapf Dingbats" pitchFamily="-72" charset="2"/>
              </a:rPr>
              <a:t>Locked rotation of the Moon</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Formation of the Moon</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The lunar crust: why two different sides?</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Tides: why they happen, their relevance and cycles</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Spring and neap tides</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Other tidal effects and factors</a:t>
            </a:r>
          </a:p>
          <a:p>
            <a:pPr marL="342900" indent="-342900">
              <a:buFont typeface="Wingdings" charset="2"/>
              <a:buChar char="²"/>
            </a:pPr>
            <a:r>
              <a:rPr lang="en-TT" sz="2600" dirty="0" smtClean="0">
                <a:solidFill>
                  <a:schemeClr val="bg1"/>
                </a:solidFill>
                <a:ea typeface="Arial" pitchFamily="-72" charset="0"/>
                <a:cs typeface="Arial" pitchFamily="-72" charset="0"/>
                <a:sym typeface="Zapf Dingbats" pitchFamily="-72" charset="2"/>
              </a:rPr>
              <a:t>Links to resources and activities </a:t>
            </a:r>
          </a:p>
          <a:p>
            <a:pPr marL="342900" indent="-342900">
              <a:buFont typeface="Wingdings" charset="2"/>
              <a:buChar char="²"/>
            </a:pPr>
            <a:endParaRPr lang="en-TT" dirty="0">
              <a:solidFill>
                <a:schemeClr val="bg1"/>
              </a:solidFill>
              <a:ea typeface="Arial" pitchFamily="-72" charset="0"/>
              <a:cs typeface="Arial" pitchFamily="-72" charset="0"/>
              <a:sym typeface="Zapf Dingbats" pitchFamily="-72" charset="2"/>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702131"/>
          </a:xfrm>
        </p:spPr>
        <p:txBody>
          <a:bodyPr/>
          <a:lstStyle/>
          <a:p>
            <a:r>
              <a:rPr lang="en-TT" dirty="0" smtClean="0">
                <a:solidFill>
                  <a:schemeClr val="bg1"/>
                </a:solidFill>
                <a:ea typeface="ＭＳ Ｐゴシック" pitchFamily="-72" charset="-128"/>
                <a:cs typeface="ＭＳ Ｐゴシック" pitchFamily="-72" charset="-128"/>
              </a:rPr>
              <a:t>   Upcoming eclipses</a:t>
            </a:r>
          </a:p>
        </p:txBody>
      </p:sp>
      <p:graphicFrame>
        <p:nvGraphicFramePr>
          <p:cNvPr id="3" name="Object 2"/>
          <p:cNvGraphicFramePr>
            <a:graphicFrameLocks/>
          </p:cNvGraphicFramePr>
          <p:nvPr>
            <p:extLst>
              <p:ext uri="{D42A27DB-BD31-4B8C-83A1-F6EECF244321}">
                <p14:modId xmlns:p14="http://schemas.microsoft.com/office/powerpoint/2010/main" val="2100106487"/>
              </p:ext>
            </p:extLst>
          </p:nvPr>
        </p:nvGraphicFramePr>
        <p:xfrm>
          <a:off x="726154" y="1117033"/>
          <a:ext cx="4888560" cy="5573411"/>
        </p:xfrm>
        <a:graphic>
          <a:graphicData uri="http://schemas.openxmlformats.org/presentationml/2006/ole">
            <mc:AlternateContent xmlns:mc="http://schemas.openxmlformats.org/markup-compatibility/2006">
              <mc:Choice xmlns:v="urn:schemas-microsoft-com:vml" Requires="v">
                <p:oleObj spid="_x0000_s1081" name="Document" r:id="rId4" imgW="6096000" imgH="7861300" progId="Word.Document.12">
                  <p:embed/>
                </p:oleObj>
              </mc:Choice>
              <mc:Fallback>
                <p:oleObj name="Document" r:id="rId4" imgW="6096000" imgH="7861300" progId="Word.Document.12">
                  <p:embed/>
                  <p:pic>
                    <p:nvPicPr>
                      <p:cNvPr id="0" name=""/>
                      <p:cNvPicPr/>
                      <p:nvPr/>
                    </p:nvPicPr>
                    <p:blipFill>
                      <a:blip r:embed="rId5"/>
                      <a:stretch>
                        <a:fillRect/>
                      </a:stretch>
                    </p:blipFill>
                    <p:spPr>
                      <a:xfrm>
                        <a:off x="726154" y="1117033"/>
                        <a:ext cx="4888560" cy="5573411"/>
                      </a:xfrm>
                      <a:prstGeom prst="rect">
                        <a:avLst/>
                      </a:prstGeom>
                    </p:spPr>
                  </p:pic>
                </p:oleObj>
              </mc:Fallback>
            </mc:AlternateContent>
          </a:graphicData>
        </a:graphic>
      </p:graphicFrame>
      <p:pic>
        <p:nvPicPr>
          <p:cNvPr id="5" name="Picture 4" descr="solar_eclipse_u.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4886" y="1046485"/>
            <a:ext cx="4566807" cy="5573411"/>
          </a:xfrm>
          <a:prstGeom prst="rect">
            <a:avLst/>
          </a:prstGeom>
        </p:spPr>
      </p:pic>
    </p:spTree>
    <p:extLst>
      <p:ext uri="{BB962C8B-B14F-4D97-AF65-F5344CB8AC3E}">
        <p14:creationId xmlns:p14="http://schemas.microsoft.com/office/powerpoint/2010/main" val="13561229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Formation of the Moon</a:t>
            </a:r>
          </a:p>
        </p:txBody>
      </p:sp>
      <p:sp>
        <p:nvSpPr>
          <p:cNvPr id="3" name="TextBox 2"/>
          <p:cNvSpPr txBox="1"/>
          <p:nvPr/>
        </p:nvSpPr>
        <p:spPr>
          <a:xfrm>
            <a:off x="4509489" y="5917867"/>
            <a:ext cx="4292727" cy="369332"/>
          </a:xfrm>
          <a:prstGeom prst="rect">
            <a:avLst/>
          </a:prstGeom>
          <a:noFill/>
        </p:spPr>
        <p:txBody>
          <a:bodyPr wrap="none" rtlCol="0">
            <a:spAutoFit/>
          </a:bodyPr>
          <a:lstStyle/>
          <a:p>
            <a:r>
              <a:rPr lang="en-US" sz="1800" i="1" dirty="0" smtClean="0">
                <a:solidFill>
                  <a:srgbClr val="FFFFFF"/>
                </a:solidFill>
              </a:rPr>
              <a:t>Giant impact artwork. Credit Don Davis.</a:t>
            </a:r>
            <a:endParaRPr lang="en-US" sz="1800" i="1" dirty="0">
              <a:solidFill>
                <a:srgbClr val="FFFFFF"/>
              </a:solidFill>
            </a:endParaRPr>
          </a:p>
        </p:txBody>
      </p:sp>
      <p:pic>
        <p:nvPicPr>
          <p:cNvPr id="5" name="Picture 4" descr="dondavis_giantimpact_354.jpg.CROP.original-orig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305" y="1575530"/>
            <a:ext cx="4312495" cy="4190673"/>
          </a:xfrm>
          <a:prstGeom prst="rect">
            <a:avLst/>
          </a:prstGeom>
        </p:spPr>
      </p:pic>
      <p:sp>
        <p:nvSpPr>
          <p:cNvPr id="6" name="Rectangle 5"/>
          <p:cNvSpPr/>
          <p:nvPr/>
        </p:nvSpPr>
        <p:spPr>
          <a:xfrm>
            <a:off x="422999" y="1575530"/>
            <a:ext cx="3410396" cy="3785652"/>
          </a:xfrm>
          <a:prstGeom prst="rect">
            <a:avLst/>
          </a:prstGeom>
        </p:spPr>
        <p:txBody>
          <a:bodyPr wrap="square">
            <a:spAutoFit/>
          </a:bodyPr>
          <a:lstStyle/>
          <a:p>
            <a:r>
              <a:rPr lang="en-TT" dirty="0" smtClean="0">
                <a:solidFill>
                  <a:srgbClr val="FFFFFF"/>
                </a:solidFill>
              </a:rPr>
              <a:t>The Moon is thought to have formed about 4.5 billion years ago, when an object the size of Mars struck Earth.  </a:t>
            </a:r>
          </a:p>
          <a:p>
            <a:endParaRPr lang="en-TT" dirty="0">
              <a:solidFill>
                <a:srgbClr val="FFFFFF"/>
              </a:solidFill>
            </a:endParaRPr>
          </a:p>
          <a:p>
            <a:r>
              <a:rPr lang="en-TT" dirty="0" smtClean="0">
                <a:solidFill>
                  <a:srgbClr val="FFFFFF"/>
                </a:solidFill>
              </a:rPr>
              <a:t>The resulting debris went into Earth orbit, where it coalesced to form the Moon.</a:t>
            </a:r>
            <a:endParaRPr lang="en-US" dirty="0"/>
          </a:p>
        </p:txBody>
      </p:sp>
    </p:spTree>
    <p:extLst>
      <p:ext uri="{BB962C8B-B14F-4D97-AF65-F5344CB8AC3E}">
        <p14:creationId xmlns:p14="http://schemas.microsoft.com/office/powerpoint/2010/main" val="8355951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Two different sides of the Moon</a:t>
            </a:r>
          </a:p>
        </p:txBody>
      </p:sp>
      <p:pic>
        <p:nvPicPr>
          <p:cNvPr id="4" name="Picture 3" descr="lro_nearside_farside_590.jpg.CROP.original-orig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78" y="1396541"/>
            <a:ext cx="8565388" cy="4282694"/>
          </a:xfrm>
          <a:prstGeom prst="rect">
            <a:avLst/>
          </a:prstGeom>
        </p:spPr>
      </p:pic>
      <p:sp>
        <p:nvSpPr>
          <p:cNvPr id="3" name="TextBox 2"/>
          <p:cNvSpPr txBox="1"/>
          <p:nvPr/>
        </p:nvSpPr>
        <p:spPr>
          <a:xfrm>
            <a:off x="306200" y="5779367"/>
            <a:ext cx="8767246" cy="646331"/>
          </a:xfrm>
          <a:prstGeom prst="rect">
            <a:avLst/>
          </a:prstGeom>
          <a:noFill/>
        </p:spPr>
        <p:txBody>
          <a:bodyPr wrap="none" rtlCol="0">
            <a:spAutoFit/>
          </a:bodyPr>
          <a:lstStyle/>
          <a:p>
            <a:r>
              <a:rPr lang="en-US" sz="1800" i="1" dirty="0" smtClean="0">
                <a:solidFill>
                  <a:srgbClr val="FFFFFF"/>
                </a:solidFill>
              </a:rPr>
              <a:t>Two images of the lunar nearside (left) and </a:t>
            </a:r>
            <a:r>
              <a:rPr lang="en-US" sz="1800" i="1" dirty="0" err="1" smtClean="0">
                <a:solidFill>
                  <a:srgbClr val="FFFFFF"/>
                </a:solidFill>
              </a:rPr>
              <a:t>farside</a:t>
            </a:r>
            <a:r>
              <a:rPr lang="en-US" sz="1800" i="1" dirty="0" smtClean="0">
                <a:solidFill>
                  <a:srgbClr val="FFFFFF"/>
                </a:solidFill>
              </a:rPr>
              <a:t>, from the Lunar Reconnaissance</a:t>
            </a:r>
            <a:br>
              <a:rPr lang="en-US" sz="1800" i="1" dirty="0" smtClean="0">
                <a:solidFill>
                  <a:srgbClr val="FFFFFF"/>
                </a:solidFill>
              </a:rPr>
            </a:br>
            <a:r>
              <a:rPr lang="en-US" sz="1800" i="1" dirty="0" smtClean="0">
                <a:solidFill>
                  <a:srgbClr val="FFFFFF"/>
                </a:solidFill>
              </a:rPr>
              <a:t>Orbiter mission. </a:t>
            </a:r>
            <a:r>
              <a:rPr lang="en-US" sz="1800" i="1" dirty="0">
                <a:solidFill>
                  <a:srgbClr val="FFFFFF"/>
                </a:solidFill>
              </a:rPr>
              <a:t>Photo by NASA/GSFC/Arizona State </a:t>
            </a:r>
            <a:r>
              <a:rPr lang="en-US" sz="1800" i="1" dirty="0" smtClean="0">
                <a:solidFill>
                  <a:srgbClr val="FFFFFF"/>
                </a:solidFill>
              </a:rPr>
              <a:t>University. </a:t>
            </a:r>
            <a:endParaRPr lang="en-US" sz="1800" i="1" dirty="0">
              <a:solidFill>
                <a:srgbClr val="FFFFFF"/>
              </a:solidFill>
            </a:endParaRPr>
          </a:p>
        </p:txBody>
      </p:sp>
    </p:spTree>
    <p:extLst>
      <p:ext uri="{BB962C8B-B14F-4D97-AF65-F5344CB8AC3E}">
        <p14:creationId xmlns:p14="http://schemas.microsoft.com/office/powerpoint/2010/main" val="3156686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Two different sides of the Moon</a:t>
            </a:r>
          </a:p>
        </p:txBody>
      </p:sp>
      <p:sp>
        <p:nvSpPr>
          <p:cNvPr id="5" name="Rectangle 4"/>
          <p:cNvSpPr/>
          <p:nvPr/>
        </p:nvSpPr>
        <p:spPr>
          <a:xfrm>
            <a:off x="235179" y="1552012"/>
            <a:ext cx="8619260" cy="4893647"/>
          </a:xfrm>
          <a:prstGeom prst="rect">
            <a:avLst/>
          </a:prstGeom>
        </p:spPr>
        <p:txBody>
          <a:bodyPr wrap="square">
            <a:spAutoFit/>
          </a:bodyPr>
          <a:lstStyle/>
          <a:p>
            <a:r>
              <a:rPr lang="en-TT" dirty="0" smtClean="0">
                <a:solidFill>
                  <a:srgbClr val="FFFFFF"/>
                </a:solidFill>
              </a:rPr>
              <a:t>A new idea on how the two sides would have evolved so differently was proposed a few months ago. </a:t>
            </a:r>
            <a:r>
              <a:rPr lang="en-US" dirty="0">
                <a:solidFill>
                  <a:schemeClr val="bg1"/>
                </a:solidFill>
              </a:rPr>
              <a:t>After the Moon-forming impact, the Earth and Moon were very close together, and both </a:t>
            </a:r>
            <a:r>
              <a:rPr lang="en-US" dirty="0" smtClean="0">
                <a:solidFill>
                  <a:schemeClr val="bg1"/>
                </a:solidFill>
              </a:rPr>
              <a:t>were </a:t>
            </a:r>
            <a:r>
              <a:rPr lang="en-US" dirty="0">
                <a:solidFill>
                  <a:schemeClr val="bg1"/>
                </a:solidFill>
              </a:rPr>
              <a:t>very </a:t>
            </a:r>
            <a:r>
              <a:rPr lang="en-US" dirty="0" smtClean="0">
                <a:solidFill>
                  <a:schemeClr val="bg1"/>
                </a:solidFill>
              </a:rPr>
              <a:t>hot (</a:t>
            </a:r>
            <a:r>
              <a:rPr lang="en-US" dirty="0" smtClean="0">
                <a:solidFill>
                  <a:srgbClr val="FFFFFF"/>
                </a:solidFill>
              </a:rPr>
              <a:t>around 4,500</a:t>
            </a:r>
            <a:r>
              <a:rPr lang="en-US" dirty="0">
                <a:solidFill>
                  <a:srgbClr val="FFFFFF"/>
                </a:solidFill>
              </a:rPr>
              <a:t>° F)</a:t>
            </a:r>
            <a:r>
              <a:rPr lang="en-US" dirty="0" smtClean="0">
                <a:solidFill>
                  <a:srgbClr val="FFFFFF"/>
                </a:solidFill>
              </a:rPr>
              <a:t> for a long time.</a:t>
            </a:r>
            <a:endParaRPr lang="en-US" dirty="0">
              <a:solidFill>
                <a:srgbClr val="FFFFFF"/>
              </a:solidFill>
            </a:endParaRPr>
          </a:p>
          <a:p>
            <a:endParaRPr lang="en-US" dirty="0" smtClean="0">
              <a:solidFill>
                <a:srgbClr val="FFFFFF"/>
              </a:solidFill>
            </a:endParaRPr>
          </a:p>
          <a:p>
            <a:r>
              <a:rPr lang="en-US" dirty="0" smtClean="0">
                <a:solidFill>
                  <a:srgbClr val="FFFFFF"/>
                </a:solidFill>
              </a:rPr>
              <a:t>During </a:t>
            </a:r>
            <a:r>
              <a:rPr lang="en-US" dirty="0">
                <a:solidFill>
                  <a:srgbClr val="FFFFFF"/>
                </a:solidFill>
              </a:rPr>
              <a:t>that time, the Earth and Moon </a:t>
            </a:r>
            <a:r>
              <a:rPr lang="en-US" dirty="0" smtClean="0">
                <a:solidFill>
                  <a:srgbClr val="FFFFFF"/>
                </a:solidFill>
              </a:rPr>
              <a:t>would have developed the locked rotation they have today in just a few months. </a:t>
            </a:r>
          </a:p>
          <a:p>
            <a:endParaRPr lang="en-US" b="1" dirty="0"/>
          </a:p>
          <a:p>
            <a:r>
              <a:rPr lang="en-US" dirty="0">
                <a:solidFill>
                  <a:srgbClr val="FFFFFF"/>
                </a:solidFill>
              </a:rPr>
              <a:t>R</a:t>
            </a:r>
            <a:r>
              <a:rPr lang="en-US" dirty="0" smtClean="0">
                <a:solidFill>
                  <a:srgbClr val="FFFFFF"/>
                </a:solidFill>
              </a:rPr>
              <a:t>efractory </a:t>
            </a:r>
            <a:r>
              <a:rPr lang="en-US" dirty="0">
                <a:solidFill>
                  <a:srgbClr val="FFFFFF"/>
                </a:solidFill>
              </a:rPr>
              <a:t>chemicals (ones that retain their strength when heated) </a:t>
            </a:r>
            <a:r>
              <a:rPr lang="en-US" dirty="0" smtClean="0">
                <a:solidFill>
                  <a:srgbClr val="FFFFFF"/>
                </a:solidFill>
              </a:rPr>
              <a:t>would </a:t>
            </a:r>
            <a:r>
              <a:rPr lang="en-US" dirty="0">
                <a:solidFill>
                  <a:srgbClr val="FFFFFF"/>
                </a:solidFill>
              </a:rPr>
              <a:t>have preferentially condensed on the far side of the Moon, where it was </a:t>
            </a:r>
            <a:r>
              <a:rPr lang="en-US" dirty="0" smtClean="0">
                <a:solidFill>
                  <a:srgbClr val="FFFFFF"/>
                </a:solidFill>
              </a:rPr>
              <a:t>colder. </a:t>
            </a:r>
            <a:r>
              <a:rPr lang="en-US" dirty="0">
                <a:solidFill>
                  <a:srgbClr val="FFFFFF"/>
                </a:solidFill>
              </a:rPr>
              <a:t>These would have </a:t>
            </a:r>
            <a:r>
              <a:rPr lang="en-US" dirty="0" smtClean="0">
                <a:solidFill>
                  <a:srgbClr val="FFFFFF"/>
                </a:solidFill>
              </a:rPr>
              <a:t>formed a thicker crust on </a:t>
            </a:r>
            <a:r>
              <a:rPr lang="en-US" dirty="0">
                <a:solidFill>
                  <a:srgbClr val="FFFFFF"/>
                </a:solidFill>
              </a:rPr>
              <a:t>the far side</a:t>
            </a:r>
            <a:r>
              <a:rPr lang="en-US" dirty="0" smtClean="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41870581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Two different sides of the Moon</a:t>
            </a:r>
          </a:p>
        </p:txBody>
      </p:sp>
      <p:sp>
        <p:nvSpPr>
          <p:cNvPr id="5" name="Rectangle 4"/>
          <p:cNvSpPr/>
          <p:nvPr/>
        </p:nvSpPr>
        <p:spPr>
          <a:xfrm>
            <a:off x="235178" y="1622562"/>
            <a:ext cx="4197919" cy="4154983"/>
          </a:xfrm>
          <a:prstGeom prst="rect">
            <a:avLst/>
          </a:prstGeom>
        </p:spPr>
        <p:txBody>
          <a:bodyPr wrap="square">
            <a:spAutoFit/>
          </a:bodyPr>
          <a:lstStyle/>
          <a:p>
            <a:r>
              <a:rPr lang="en-TT" dirty="0" smtClean="0">
                <a:solidFill>
                  <a:srgbClr val="FFFFFF"/>
                </a:solidFill>
              </a:rPr>
              <a:t>The lunar maria were able to form more easily after the Heavy Bombardment Era on the side of the Moon that had thinner crust.  </a:t>
            </a:r>
          </a:p>
          <a:p>
            <a:endParaRPr lang="en-TT" dirty="0">
              <a:solidFill>
                <a:srgbClr val="FFFFFF"/>
              </a:solidFill>
            </a:endParaRPr>
          </a:p>
          <a:p>
            <a:r>
              <a:rPr lang="en-TT" dirty="0" smtClean="0">
                <a:solidFill>
                  <a:srgbClr val="FFFFFF"/>
                </a:solidFill>
              </a:rPr>
              <a:t>There, it was an easier route to the surface for still-molten magmas to flow out and flood the impact basins created by the largest impactors.</a:t>
            </a:r>
            <a:endParaRPr lang="en-US" dirty="0">
              <a:solidFill>
                <a:srgbClr val="FFFFFF"/>
              </a:solidFill>
            </a:endParaRPr>
          </a:p>
        </p:txBody>
      </p:sp>
      <p:pic>
        <p:nvPicPr>
          <p:cNvPr id="2" name="Picture 1" descr="LPOD-Jan4-12.jpg"/>
          <p:cNvPicPr>
            <a:picLocks noChangeAspect="1"/>
          </p:cNvPicPr>
          <p:nvPr/>
        </p:nvPicPr>
        <p:blipFill rotWithShape="1">
          <a:blip r:embed="rId3">
            <a:extLst>
              <a:ext uri="{28A0092B-C50C-407E-A947-70E740481C1C}">
                <a14:useLocalDpi xmlns:a14="http://schemas.microsoft.com/office/drawing/2010/main" val="0"/>
              </a:ext>
            </a:extLst>
          </a:blip>
          <a:srcRect t="5669" r="20864"/>
          <a:stretch/>
        </p:blipFill>
        <p:spPr>
          <a:xfrm>
            <a:off x="4727070" y="1587364"/>
            <a:ext cx="4174404" cy="4341474"/>
          </a:xfrm>
          <a:prstGeom prst="rect">
            <a:avLst/>
          </a:prstGeom>
        </p:spPr>
      </p:pic>
      <p:sp>
        <p:nvSpPr>
          <p:cNvPr id="3" name="TextBox 2"/>
          <p:cNvSpPr txBox="1"/>
          <p:nvPr/>
        </p:nvSpPr>
        <p:spPr>
          <a:xfrm>
            <a:off x="5068078" y="6114291"/>
            <a:ext cx="3532152" cy="369332"/>
          </a:xfrm>
          <a:prstGeom prst="rect">
            <a:avLst/>
          </a:prstGeom>
          <a:noFill/>
        </p:spPr>
        <p:txBody>
          <a:bodyPr wrap="none" rtlCol="0">
            <a:spAutoFit/>
          </a:bodyPr>
          <a:lstStyle/>
          <a:p>
            <a:r>
              <a:rPr lang="en-US" sz="1800" i="1" dirty="0" smtClean="0">
                <a:solidFill>
                  <a:srgbClr val="FFFFFF"/>
                </a:solidFill>
              </a:rPr>
              <a:t>Image by </a:t>
            </a:r>
            <a:r>
              <a:rPr lang="en-US" sz="1800" i="1" dirty="0" err="1" smtClean="0">
                <a:solidFill>
                  <a:srgbClr val="FFFFFF"/>
                </a:solidFill>
              </a:rPr>
              <a:t>Raf</a:t>
            </a:r>
            <a:r>
              <a:rPr lang="en-US" sz="1800" i="1" dirty="0" smtClean="0">
                <a:solidFill>
                  <a:srgbClr val="FFFFFF"/>
                </a:solidFill>
              </a:rPr>
              <a:t> Lena, Rome, Italy.</a:t>
            </a:r>
            <a:endParaRPr lang="en-US" sz="1800" i="1" dirty="0">
              <a:solidFill>
                <a:srgbClr val="FFFFFF"/>
              </a:solidFill>
            </a:endParaRPr>
          </a:p>
        </p:txBody>
      </p:sp>
    </p:spTree>
    <p:extLst>
      <p:ext uri="{BB962C8B-B14F-4D97-AF65-F5344CB8AC3E}">
        <p14:creationId xmlns:p14="http://schemas.microsoft.com/office/powerpoint/2010/main" val="29233701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Creation of Ocean Tides</a:t>
            </a:r>
          </a:p>
        </p:txBody>
      </p:sp>
      <p:sp>
        <p:nvSpPr>
          <p:cNvPr id="5" name="Rectangle 4"/>
          <p:cNvSpPr/>
          <p:nvPr/>
        </p:nvSpPr>
        <p:spPr>
          <a:xfrm>
            <a:off x="251844" y="1352199"/>
            <a:ext cx="3687381" cy="3816429"/>
          </a:xfrm>
          <a:prstGeom prst="rect">
            <a:avLst/>
          </a:prstGeom>
        </p:spPr>
        <p:txBody>
          <a:bodyPr wrap="square">
            <a:spAutoFit/>
          </a:bodyPr>
          <a:lstStyle/>
          <a:p>
            <a:r>
              <a:rPr lang="en-TT" sz="2200" dirty="0" smtClean="0">
                <a:solidFill>
                  <a:srgbClr val="FFFFFF"/>
                </a:solidFill>
              </a:rPr>
              <a:t>The gravitational interaction between the Earth, Moon and Sun creates tides. The Moon has the major influence on Earth’s water, even though it is much less massive than the Sun. The Sun’s distance greatly diminishes its effect, making it about half that of the Moon’s force. </a:t>
            </a:r>
            <a:endParaRPr lang="en-US" sz="2200" dirty="0">
              <a:solidFill>
                <a:srgbClr val="FFFFFF"/>
              </a:solidFill>
            </a:endParaRPr>
          </a:p>
        </p:txBody>
      </p:sp>
      <p:pic>
        <p:nvPicPr>
          <p:cNvPr id="2" name="Picture 1" descr="tide02_48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225" y="1352199"/>
            <a:ext cx="5088582" cy="5300606"/>
          </a:xfrm>
          <a:prstGeom prst="rect">
            <a:avLst/>
          </a:prstGeom>
        </p:spPr>
      </p:pic>
      <p:sp>
        <p:nvSpPr>
          <p:cNvPr id="3" name="Rectangle 2"/>
          <p:cNvSpPr/>
          <p:nvPr/>
        </p:nvSpPr>
        <p:spPr>
          <a:xfrm>
            <a:off x="369433" y="5359002"/>
            <a:ext cx="3569792" cy="1477328"/>
          </a:xfrm>
          <a:prstGeom prst="rect">
            <a:avLst/>
          </a:prstGeom>
        </p:spPr>
        <p:txBody>
          <a:bodyPr wrap="square">
            <a:spAutoFit/>
          </a:bodyPr>
          <a:lstStyle/>
          <a:p>
            <a:r>
              <a:rPr lang="en-US" sz="1800" i="1" dirty="0" smtClean="0">
                <a:solidFill>
                  <a:srgbClr val="FFFFFF"/>
                </a:solidFill>
              </a:rPr>
              <a:t>Image credit:</a:t>
            </a:r>
          </a:p>
          <a:p>
            <a:r>
              <a:rPr lang="en-US" sz="1800" i="1" dirty="0" smtClean="0">
                <a:solidFill>
                  <a:srgbClr val="FFFFFF"/>
                </a:solidFill>
                <a:hlinkClick r:id="rId4"/>
              </a:rPr>
              <a:t>http</a:t>
            </a:r>
            <a:r>
              <a:rPr lang="en-US" sz="1800" i="1" dirty="0">
                <a:solidFill>
                  <a:srgbClr val="FFFFFF"/>
                </a:solidFill>
                <a:hlinkClick r:id="rId4"/>
              </a:rPr>
              <a:t>://oceanservice.noaa.gov/education/kits/tides/media/supp_tide02.</a:t>
            </a:r>
            <a:r>
              <a:rPr lang="en-US" sz="1800" i="1" dirty="0" smtClean="0">
                <a:solidFill>
                  <a:srgbClr val="FFFFFF"/>
                </a:solidFill>
                <a:hlinkClick r:id="rId4"/>
              </a:rPr>
              <a:t>html</a:t>
            </a:r>
            <a:endParaRPr lang="en-US" sz="1800" i="1" dirty="0" smtClean="0">
              <a:solidFill>
                <a:srgbClr val="FFFFFF"/>
              </a:solidFill>
            </a:endParaRPr>
          </a:p>
          <a:p>
            <a:endParaRPr lang="en-US" sz="1800" i="1" dirty="0">
              <a:solidFill>
                <a:srgbClr val="FFFFFF"/>
              </a:solidFill>
            </a:endParaRPr>
          </a:p>
        </p:txBody>
      </p:sp>
    </p:spTree>
    <p:extLst>
      <p:ext uri="{BB962C8B-B14F-4D97-AF65-F5344CB8AC3E}">
        <p14:creationId xmlns:p14="http://schemas.microsoft.com/office/powerpoint/2010/main" val="40371470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23407"/>
            <a:ext cx="8229600" cy="890263"/>
          </a:xfrm>
        </p:spPr>
        <p:txBody>
          <a:bodyPr/>
          <a:lstStyle/>
          <a:p>
            <a:r>
              <a:rPr lang="en-TT" dirty="0" smtClean="0">
                <a:solidFill>
                  <a:schemeClr val="bg1"/>
                </a:solidFill>
                <a:ea typeface="ＭＳ Ｐゴシック" pitchFamily="-72" charset="-128"/>
                <a:cs typeface="ＭＳ Ｐゴシック" pitchFamily="-72" charset="-128"/>
              </a:rPr>
              <a:t>High and low tides</a:t>
            </a:r>
          </a:p>
        </p:txBody>
      </p:sp>
      <p:pic>
        <p:nvPicPr>
          <p:cNvPr id="2" name="Picture 1" descr="tide03_48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216" y="1328389"/>
            <a:ext cx="5762096" cy="2730500"/>
          </a:xfrm>
          <a:prstGeom prst="rect">
            <a:avLst/>
          </a:prstGeom>
        </p:spPr>
      </p:pic>
      <p:sp>
        <p:nvSpPr>
          <p:cNvPr id="3" name="Rectangle 2"/>
          <p:cNvSpPr/>
          <p:nvPr/>
        </p:nvSpPr>
        <p:spPr>
          <a:xfrm>
            <a:off x="495638" y="4824272"/>
            <a:ext cx="8191162" cy="1200328"/>
          </a:xfrm>
          <a:prstGeom prst="rect">
            <a:avLst/>
          </a:prstGeom>
        </p:spPr>
        <p:txBody>
          <a:bodyPr wrap="square">
            <a:spAutoFit/>
          </a:bodyPr>
          <a:lstStyle/>
          <a:p>
            <a:r>
              <a:rPr lang="en-US" dirty="0" smtClean="0">
                <a:solidFill>
                  <a:srgbClr val="FFFFFF"/>
                </a:solidFill>
              </a:rPr>
              <a:t>In the simplest model, high tides (the bulges) are 180° apart and in line with the Moon.  The bulges draw water from other areas, causing low tides at 90° to the high tides.</a:t>
            </a:r>
            <a:endParaRPr lang="en-US" dirty="0"/>
          </a:p>
        </p:txBody>
      </p:sp>
      <p:sp>
        <p:nvSpPr>
          <p:cNvPr id="4" name="Rectangle 3"/>
          <p:cNvSpPr/>
          <p:nvPr/>
        </p:nvSpPr>
        <p:spPr>
          <a:xfrm>
            <a:off x="2222429" y="4234089"/>
            <a:ext cx="4962247" cy="369332"/>
          </a:xfrm>
          <a:prstGeom prst="rect">
            <a:avLst/>
          </a:prstGeom>
        </p:spPr>
        <p:txBody>
          <a:bodyPr wrap="square">
            <a:spAutoFit/>
          </a:bodyPr>
          <a:lstStyle/>
          <a:p>
            <a:r>
              <a:rPr lang="en-US" sz="1800" i="1" dirty="0" smtClean="0">
                <a:solidFill>
                  <a:srgbClr val="FFFFFF"/>
                </a:solidFill>
              </a:rPr>
              <a:t>Image credit:  NOAA Ocean Service Education</a:t>
            </a:r>
            <a:endParaRPr lang="en-US" sz="1800" i="1" dirty="0">
              <a:solidFill>
                <a:srgbClr val="FFFFFF"/>
              </a:solidFill>
            </a:endParaRPr>
          </a:p>
        </p:txBody>
      </p:sp>
    </p:spTree>
    <p:extLst>
      <p:ext uri="{BB962C8B-B14F-4D97-AF65-F5344CB8AC3E}">
        <p14:creationId xmlns:p14="http://schemas.microsoft.com/office/powerpoint/2010/main" val="7396979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0"/>
            <a:ext cx="8229600" cy="890263"/>
          </a:xfrm>
        </p:spPr>
        <p:txBody>
          <a:bodyPr/>
          <a:lstStyle/>
          <a:p>
            <a:r>
              <a:rPr lang="en-TT" dirty="0" smtClean="0">
                <a:solidFill>
                  <a:schemeClr val="bg1"/>
                </a:solidFill>
                <a:ea typeface="ＭＳ Ｐゴシック" pitchFamily="-72" charset="-128"/>
                <a:cs typeface="ＭＳ Ｐゴシック" pitchFamily="-72" charset="-128"/>
              </a:rPr>
              <a:t>High tides and the tidal bulges</a:t>
            </a:r>
          </a:p>
        </p:txBody>
      </p:sp>
      <p:sp>
        <p:nvSpPr>
          <p:cNvPr id="5" name="Rectangle 4"/>
          <p:cNvSpPr/>
          <p:nvPr/>
        </p:nvSpPr>
        <p:spPr>
          <a:xfrm>
            <a:off x="141107" y="1049239"/>
            <a:ext cx="8678054" cy="5632310"/>
          </a:xfrm>
          <a:prstGeom prst="rect">
            <a:avLst/>
          </a:prstGeom>
        </p:spPr>
        <p:txBody>
          <a:bodyPr wrap="square">
            <a:spAutoFit/>
          </a:bodyPr>
          <a:lstStyle/>
          <a:p>
            <a:r>
              <a:rPr lang="en-TT" dirty="0" smtClean="0">
                <a:solidFill>
                  <a:srgbClr val="FFFFFF"/>
                </a:solidFill>
              </a:rPr>
              <a:t>The </a:t>
            </a:r>
            <a:r>
              <a:rPr lang="en-US" dirty="0" smtClean="0">
                <a:solidFill>
                  <a:srgbClr val="FFFFFF"/>
                </a:solidFill>
              </a:rPr>
              <a:t>gravitational </a:t>
            </a:r>
            <a:r>
              <a:rPr lang="en-US" dirty="0">
                <a:solidFill>
                  <a:srgbClr val="FFFFFF"/>
                </a:solidFill>
              </a:rPr>
              <a:t>attraction between the Earth and the </a:t>
            </a:r>
            <a:r>
              <a:rPr lang="en-US" dirty="0" smtClean="0">
                <a:solidFill>
                  <a:srgbClr val="FFFFFF"/>
                </a:solidFill>
              </a:rPr>
              <a:t>Moon </a:t>
            </a:r>
            <a:r>
              <a:rPr lang="en-US" dirty="0">
                <a:solidFill>
                  <a:srgbClr val="FFFFFF"/>
                </a:solidFill>
              </a:rPr>
              <a:t>is strongest on the side of the Earth that </a:t>
            </a:r>
            <a:r>
              <a:rPr lang="en-US" dirty="0" smtClean="0">
                <a:solidFill>
                  <a:srgbClr val="FFFFFF"/>
                </a:solidFill>
              </a:rPr>
              <a:t>is facing </a:t>
            </a:r>
            <a:r>
              <a:rPr lang="en-US" dirty="0">
                <a:solidFill>
                  <a:srgbClr val="FFFFFF"/>
                </a:solidFill>
              </a:rPr>
              <a:t>the </a:t>
            </a:r>
            <a:r>
              <a:rPr lang="en-US" dirty="0" smtClean="0">
                <a:solidFill>
                  <a:srgbClr val="FFFFFF"/>
                </a:solidFill>
              </a:rPr>
              <a:t>Moon</a:t>
            </a:r>
            <a:r>
              <a:rPr lang="en-US" dirty="0">
                <a:solidFill>
                  <a:srgbClr val="FFFFFF"/>
                </a:solidFill>
              </a:rPr>
              <a:t>, simply because it is closer. This attraction causes the water on this “near side” of Earth to be pulled toward the </a:t>
            </a:r>
            <a:r>
              <a:rPr lang="en-US" dirty="0" smtClean="0">
                <a:solidFill>
                  <a:srgbClr val="FFFFFF"/>
                </a:solidFill>
              </a:rPr>
              <a:t>Moon</a:t>
            </a:r>
            <a:r>
              <a:rPr lang="en-US" dirty="0">
                <a:solidFill>
                  <a:srgbClr val="FFFFFF"/>
                </a:solidFill>
              </a:rPr>
              <a:t>. </a:t>
            </a:r>
            <a:endParaRPr lang="en-US" dirty="0" smtClean="0">
              <a:solidFill>
                <a:srgbClr val="FFFFFF"/>
              </a:solidFill>
            </a:endParaRPr>
          </a:p>
          <a:p>
            <a:endParaRPr lang="en-US" dirty="0">
              <a:solidFill>
                <a:srgbClr val="FFFFFF"/>
              </a:solidFill>
            </a:endParaRPr>
          </a:p>
          <a:p>
            <a:r>
              <a:rPr lang="en-US" dirty="0" smtClean="0">
                <a:solidFill>
                  <a:srgbClr val="FFFFFF"/>
                </a:solidFill>
              </a:rPr>
              <a:t>On </a:t>
            </a:r>
            <a:r>
              <a:rPr lang="en-US" dirty="0">
                <a:solidFill>
                  <a:srgbClr val="FFFFFF"/>
                </a:solidFill>
              </a:rPr>
              <a:t>the opposite side of the Earth, or the “far side,” the gravitational attraction of the </a:t>
            </a:r>
            <a:r>
              <a:rPr lang="en-US" dirty="0" smtClean="0">
                <a:solidFill>
                  <a:srgbClr val="FFFFFF"/>
                </a:solidFill>
              </a:rPr>
              <a:t>Moon </a:t>
            </a:r>
            <a:r>
              <a:rPr lang="en-US" dirty="0">
                <a:solidFill>
                  <a:srgbClr val="FFFFFF"/>
                </a:solidFill>
              </a:rPr>
              <a:t>is less because it is farther away. Here, inertia exceeds the gravitational force, and the water tries to keep going in a straight line, moving away from the Earth, also forming a </a:t>
            </a:r>
            <a:r>
              <a:rPr lang="en-US" dirty="0" smtClean="0">
                <a:solidFill>
                  <a:srgbClr val="FFFFFF"/>
                </a:solidFill>
              </a:rPr>
              <a:t>bulge.</a:t>
            </a:r>
          </a:p>
          <a:p>
            <a:endParaRPr lang="en-US" dirty="0">
              <a:solidFill>
                <a:srgbClr val="FFFFFF"/>
              </a:solidFill>
            </a:endParaRPr>
          </a:p>
          <a:p>
            <a:r>
              <a:rPr lang="en-US" dirty="0">
                <a:solidFill>
                  <a:srgbClr val="FFFFFF"/>
                </a:solidFill>
              </a:rPr>
              <a:t>Here's </a:t>
            </a:r>
            <a:r>
              <a:rPr lang="en-US" dirty="0" smtClean="0">
                <a:solidFill>
                  <a:srgbClr val="FFFFFF"/>
                </a:solidFill>
              </a:rPr>
              <a:t>an </a:t>
            </a:r>
            <a:r>
              <a:rPr lang="en-US" dirty="0">
                <a:solidFill>
                  <a:srgbClr val="FFFFFF"/>
                </a:solidFill>
              </a:rPr>
              <a:t>analogy: picture yourself swinging a heavy object attached to a rope </a:t>
            </a:r>
            <a:r>
              <a:rPr lang="en-US" dirty="0" smtClean="0">
                <a:solidFill>
                  <a:srgbClr val="FFFFFF"/>
                </a:solidFill>
              </a:rPr>
              <a:t>as </a:t>
            </a:r>
            <a:r>
              <a:rPr lang="en-US" dirty="0">
                <a:solidFill>
                  <a:srgbClr val="FFFFFF"/>
                </a:solidFill>
              </a:rPr>
              <a:t>you rotate. You have to lean back to compensate, which puts the center of mass between you and the object. </a:t>
            </a:r>
            <a:endParaRPr lang="en-US" dirty="0" smtClean="0">
              <a:solidFill>
                <a:srgbClr val="FFFFFF"/>
              </a:solidFill>
            </a:endParaRPr>
          </a:p>
        </p:txBody>
      </p:sp>
    </p:spTree>
    <p:extLst>
      <p:ext uri="{BB962C8B-B14F-4D97-AF65-F5344CB8AC3E}">
        <p14:creationId xmlns:p14="http://schemas.microsoft.com/office/powerpoint/2010/main" val="149011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29341"/>
            <a:ext cx="8229600" cy="890263"/>
          </a:xfrm>
        </p:spPr>
        <p:txBody>
          <a:bodyPr/>
          <a:lstStyle/>
          <a:p>
            <a:r>
              <a:rPr lang="en-TT" dirty="0" smtClean="0">
                <a:solidFill>
                  <a:schemeClr val="bg1"/>
                </a:solidFill>
                <a:ea typeface="ＭＳ Ｐゴシック" pitchFamily="-72" charset="-128"/>
                <a:cs typeface="ＭＳ Ｐゴシック" pitchFamily="-72" charset="-128"/>
              </a:rPr>
              <a:t>Alignment of the tidal bulges</a:t>
            </a:r>
          </a:p>
        </p:txBody>
      </p:sp>
      <p:sp>
        <p:nvSpPr>
          <p:cNvPr id="5" name="Rectangle 4"/>
          <p:cNvSpPr/>
          <p:nvPr/>
        </p:nvSpPr>
        <p:spPr>
          <a:xfrm>
            <a:off x="164625" y="1620407"/>
            <a:ext cx="8678054" cy="4524315"/>
          </a:xfrm>
          <a:prstGeom prst="rect">
            <a:avLst/>
          </a:prstGeom>
        </p:spPr>
        <p:txBody>
          <a:bodyPr wrap="square">
            <a:spAutoFit/>
          </a:bodyPr>
          <a:lstStyle/>
          <a:p>
            <a:r>
              <a:rPr lang="en-US" dirty="0">
                <a:solidFill>
                  <a:srgbClr val="FFFFFF"/>
                </a:solidFill>
              </a:rPr>
              <a:t>T</a:t>
            </a:r>
            <a:r>
              <a:rPr lang="en-US" dirty="0" smtClean="0">
                <a:solidFill>
                  <a:srgbClr val="FFFFFF"/>
                </a:solidFill>
              </a:rPr>
              <a:t>he </a:t>
            </a:r>
            <a:r>
              <a:rPr lang="en-US" dirty="0">
                <a:solidFill>
                  <a:srgbClr val="FFFFFF"/>
                </a:solidFill>
              </a:rPr>
              <a:t>Moon takes slightly longer </a:t>
            </a:r>
            <a:endParaRPr lang="en-US" dirty="0" smtClean="0">
              <a:solidFill>
                <a:srgbClr val="FFFFFF"/>
              </a:solidFill>
            </a:endParaRPr>
          </a:p>
          <a:p>
            <a:r>
              <a:rPr lang="en-US" dirty="0" smtClean="0">
                <a:solidFill>
                  <a:srgbClr val="FFFFFF"/>
                </a:solidFill>
              </a:rPr>
              <a:t>than </a:t>
            </a:r>
            <a:r>
              <a:rPr lang="en-US" dirty="0">
                <a:solidFill>
                  <a:srgbClr val="FFFFFF"/>
                </a:solidFill>
              </a:rPr>
              <a:t>24 hours to line up again </a:t>
            </a:r>
            <a:endParaRPr lang="en-US" dirty="0" smtClean="0">
              <a:solidFill>
                <a:srgbClr val="FFFFFF"/>
              </a:solidFill>
            </a:endParaRPr>
          </a:p>
          <a:p>
            <a:r>
              <a:rPr lang="en-US" dirty="0" smtClean="0">
                <a:solidFill>
                  <a:srgbClr val="FFFFFF"/>
                </a:solidFill>
              </a:rPr>
              <a:t>exactly </a:t>
            </a:r>
            <a:r>
              <a:rPr lang="en-US" dirty="0">
                <a:solidFill>
                  <a:srgbClr val="FFFFFF"/>
                </a:solidFill>
              </a:rPr>
              <a:t>with the same point on </a:t>
            </a:r>
            <a:endParaRPr lang="en-US" dirty="0" smtClean="0">
              <a:solidFill>
                <a:srgbClr val="FFFFFF"/>
              </a:solidFill>
            </a:endParaRPr>
          </a:p>
          <a:p>
            <a:r>
              <a:rPr lang="en-US" dirty="0" smtClean="0">
                <a:solidFill>
                  <a:srgbClr val="FFFFFF"/>
                </a:solidFill>
              </a:rPr>
              <a:t>the </a:t>
            </a:r>
            <a:r>
              <a:rPr lang="en-US" dirty="0">
                <a:solidFill>
                  <a:srgbClr val="FFFFFF"/>
                </a:solidFill>
              </a:rPr>
              <a:t>Earth - about 50 minutes </a:t>
            </a:r>
            <a:endParaRPr lang="en-US" dirty="0" smtClean="0">
              <a:solidFill>
                <a:srgbClr val="FFFFFF"/>
              </a:solidFill>
            </a:endParaRPr>
          </a:p>
          <a:p>
            <a:r>
              <a:rPr lang="en-US" dirty="0" smtClean="0">
                <a:solidFill>
                  <a:srgbClr val="FFFFFF"/>
                </a:solidFill>
              </a:rPr>
              <a:t>more</a:t>
            </a:r>
            <a:r>
              <a:rPr lang="en-US" dirty="0">
                <a:solidFill>
                  <a:srgbClr val="FFFFFF"/>
                </a:solidFill>
              </a:rPr>
              <a:t>. </a:t>
            </a:r>
            <a:r>
              <a:rPr lang="en-US" dirty="0" smtClean="0">
                <a:solidFill>
                  <a:srgbClr val="FFFFFF"/>
                </a:solidFill>
              </a:rPr>
              <a:t>This is because while Earth </a:t>
            </a:r>
          </a:p>
          <a:p>
            <a:r>
              <a:rPr lang="en-US" dirty="0" smtClean="0">
                <a:solidFill>
                  <a:srgbClr val="FFFFFF"/>
                </a:solidFill>
              </a:rPr>
              <a:t>was rotating, the Moon moved </a:t>
            </a:r>
          </a:p>
          <a:p>
            <a:r>
              <a:rPr lang="en-US" dirty="0" smtClean="0">
                <a:solidFill>
                  <a:srgbClr val="FFFFFF"/>
                </a:solidFill>
              </a:rPr>
              <a:t>forward in its orbit around the </a:t>
            </a:r>
          </a:p>
          <a:p>
            <a:r>
              <a:rPr lang="en-US" dirty="0" smtClean="0">
                <a:solidFill>
                  <a:srgbClr val="FFFFFF"/>
                </a:solidFill>
              </a:rPr>
              <a:t>Earth.  Therefore</a:t>
            </a:r>
            <a:r>
              <a:rPr lang="en-US" dirty="0">
                <a:solidFill>
                  <a:srgbClr val="FFFFFF"/>
                </a:solidFill>
              </a:rPr>
              <a:t>, the timing of </a:t>
            </a:r>
            <a:r>
              <a:rPr lang="en-US" dirty="0" smtClean="0">
                <a:solidFill>
                  <a:srgbClr val="FFFFFF"/>
                </a:solidFill>
              </a:rPr>
              <a:t>the </a:t>
            </a:r>
          </a:p>
          <a:p>
            <a:r>
              <a:rPr lang="en-US" dirty="0">
                <a:solidFill>
                  <a:srgbClr val="FFFFFF"/>
                </a:solidFill>
              </a:rPr>
              <a:t>o</a:t>
            </a:r>
            <a:r>
              <a:rPr lang="en-US" dirty="0" smtClean="0">
                <a:solidFill>
                  <a:srgbClr val="FFFFFF"/>
                </a:solidFill>
              </a:rPr>
              <a:t>nset of a certain tidal cycle drifts,</a:t>
            </a:r>
          </a:p>
          <a:p>
            <a:r>
              <a:rPr lang="en-US" dirty="0">
                <a:solidFill>
                  <a:srgbClr val="FFFFFF"/>
                </a:solidFill>
              </a:rPr>
              <a:t>w</a:t>
            </a:r>
            <a:r>
              <a:rPr lang="en-US" dirty="0" smtClean="0">
                <a:solidFill>
                  <a:srgbClr val="FFFFFF"/>
                </a:solidFill>
              </a:rPr>
              <a:t>ith </a:t>
            </a:r>
            <a:r>
              <a:rPr lang="en-US" dirty="0" smtClean="0">
                <a:solidFill>
                  <a:srgbClr val="FFFFFF"/>
                </a:solidFill>
              </a:rPr>
              <a:t>each </a:t>
            </a:r>
            <a:r>
              <a:rPr lang="en-US" dirty="0" smtClean="0">
                <a:solidFill>
                  <a:srgbClr val="FFFFFF"/>
                </a:solidFill>
              </a:rPr>
              <a:t>cycle</a:t>
            </a:r>
            <a:r>
              <a:rPr lang="en-US" dirty="0" smtClean="0">
                <a:solidFill>
                  <a:srgbClr val="FFFFFF"/>
                </a:solidFill>
              </a:rPr>
              <a:t> </a:t>
            </a:r>
            <a:r>
              <a:rPr lang="en-US" dirty="0" smtClean="0">
                <a:solidFill>
                  <a:srgbClr val="FFFFFF"/>
                </a:solidFill>
              </a:rPr>
              <a:t>beginning </a:t>
            </a:r>
          </a:p>
          <a:p>
            <a:r>
              <a:rPr lang="en-US" dirty="0">
                <a:solidFill>
                  <a:srgbClr val="FFFFFF"/>
                </a:solidFill>
              </a:rPr>
              <a:t>a</a:t>
            </a:r>
            <a:r>
              <a:rPr lang="en-US" dirty="0" smtClean="0">
                <a:solidFill>
                  <a:srgbClr val="FFFFFF"/>
                </a:solidFill>
              </a:rPr>
              <a:t>pproximately </a:t>
            </a:r>
            <a:r>
              <a:rPr lang="en-US" dirty="0" smtClean="0">
                <a:solidFill>
                  <a:srgbClr val="FFFFFF"/>
                </a:solidFill>
              </a:rPr>
              <a:t>24 </a:t>
            </a:r>
            <a:r>
              <a:rPr lang="en-US" dirty="0">
                <a:solidFill>
                  <a:srgbClr val="FFFFFF"/>
                </a:solidFill>
              </a:rPr>
              <a:t>hours and 50 </a:t>
            </a:r>
            <a:endParaRPr lang="en-US" dirty="0" smtClean="0">
              <a:solidFill>
                <a:srgbClr val="FFFFFF"/>
              </a:solidFill>
            </a:endParaRPr>
          </a:p>
          <a:p>
            <a:r>
              <a:rPr lang="en-US" dirty="0" smtClean="0">
                <a:solidFill>
                  <a:srgbClr val="FFFFFF"/>
                </a:solidFill>
              </a:rPr>
              <a:t>minutes </a:t>
            </a:r>
            <a:r>
              <a:rPr lang="en-US" dirty="0">
                <a:solidFill>
                  <a:srgbClr val="FFFFFF"/>
                </a:solidFill>
              </a:rPr>
              <a:t>later </a:t>
            </a:r>
            <a:r>
              <a:rPr lang="en-US" dirty="0" smtClean="0">
                <a:solidFill>
                  <a:srgbClr val="FFFFFF"/>
                </a:solidFill>
              </a:rPr>
              <a:t>than the </a:t>
            </a:r>
            <a:r>
              <a:rPr lang="en-US" dirty="0">
                <a:solidFill>
                  <a:srgbClr val="FFFFFF"/>
                </a:solidFill>
              </a:rPr>
              <a:t>one before it. </a:t>
            </a:r>
            <a:endParaRPr lang="en-US" dirty="0" smtClean="0">
              <a:solidFill>
                <a:srgbClr val="FFFFFF"/>
              </a:solidFill>
            </a:endParaRPr>
          </a:p>
        </p:txBody>
      </p:sp>
      <p:pic>
        <p:nvPicPr>
          <p:cNvPr id="2" name="Picture 1" descr="tide bulg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063" y="1761505"/>
            <a:ext cx="3810000" cy="4064000"/>
          </a:xfrm>
          <a:prstGeom prst="rect">
            <a:avLst/>
          </a:prstGeom>
        </p:spPr>
      </p:pic>
      <p:sp>
        <p:nvSpPr>
          <p:cNvPr id="3" name="TextBox 2"/>
          <p:cNvSpPr txBox="1"/>
          <p:nvPr/>
        </p:nvSpPr>
        <p:spPr>
          <a:xfrm>
            <a:off x="4131221" y="6144722"/>
            <a:ext cx="4951975" cy="369332"/>
          </a:xfrm>
          <a:prstGeom prst="rect">
            <a:avLst/>
          </a:prstGeom>
          <a:noFill/>
        </p:spPr>
        <p:txBody>
          <a:bodyPr wrap="none" rtlCol="0">
            <a:spAutoFit/>
          </a:bodyPr>
          <a:lstStyle/>
          <a:p>
            <a:r>
              <a:rPr lang="en-US" sz="1800" i="1" dirty="0" smtClean="0">
                <a:solidFill>
                  <a:srgbClr val="FFFFFF"/>
                </a:solidFill>
              </a:rPr>
              <a:t>Image credit: NOAA Ocean Service Education</a:t>
            </a:r>
            <a:endParaRPr lang="en-US" sz="1800" i="1" dirty="0">
              <a:solidFill>
                <a:srgbClr val="FFFFFF"/>
              </a:solidFill>
            </a:endParaRPr>
          </a:p>
        </p:txBody>
      </p:sp>
    </p:spTree>
    <p:extLst>
      <p:ext uri="{BB962C8B-B14F-4D97-AF65-F5344CB8AC3E}">
        <p14:creationId xmlns:p14="http://schemas.microsoft.com/office/powerpoint/2010/main" val="17954531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Relevance of Ocean Tides</a:t>
            </a:r>
          </a:p>
        </p:txBody>
      </p:sp>
      <p:sp>
        <p:nvSpPr>
          <p:cNvPr id="5" name="Rectangle 4"/>
          <p:cNvSpPr/>
          <p:nvPr/>
        </p:nvSpPr>
        <p:spPr>
          <a:xfrm>
            <a:off x="235177" y="1163991"/>
            <a:ext cx="8583983" cy="3785652"/>
          </a:xfrm>
          <a:prstGeom prst="rect">
            <a:avLst/>
          </a:prstGeom>
        </p:spPr>
        <p:txBody>
          <a:bodyPr wrap="square">
            <a:spAutoFit/>
          </a:bodyPr>
          <a:lstStyle/>
          <a:p>
            <a:r>
              <a:rPr lang="en-TT" dirty="0" smtClean="0">
                <a:solidFill>
                  <a:srgbClr val="FFFFFF"/>
                </a:solidFill>
              </a:rPr>
              <a:t>There are many applications that are critical for knowing the timing of the tides:</a:t>
            </a:r>
          </a:p>
          <a:p>
            <a:pPr marL="342900" indent="-342900">
              <a:buFont typeface="Wingdings" charset="2"/>
              <a:buChar char="Ø"/>
            </a:pPr>
            <a:r>
              <a:rPr lang="en-TT" dirty="0" smtClean="0">
                <a:solidFill>
                  <a:srgbClr val="FFFFFF"/>
                </a:solidFill>
              </a:rPr>
              <a:t>Boating</a:t>
            </a:r>
          </a:p>
          <a:p>
            <a:pPr marL="342900" indent="-342900">
              <a:buFont typeface="Wingdings" charset="2"/>
              <a:buChar char="Ø"/>
            </a:pPr>
            <a:r>
              <a:rPr lang="en-TT" dirty="0" smtClean="0">
                <a:solidFill>
                  <a:srgbClr val="FFFFFF"/>
                </a:solidFill>
              </a:rPr>
              <a:t>Swimming</a:t>
            </a:r>
          </a:p>
          <a:p>
            <a:pPr marL="342900" indent="-342900">
              <a:buFont typeface="Wingdings" charset="2"/>
              <a:buChar char="Ø"/>
            </a:pPr>
            <a:r>
              <a:rPr lang="en-TT" dirty="0" smtClean="0">
                <a:solidFill>
                  <a:srgbClr val="FFFFFF"/>
                </a:solidFill>
              </a:rPr>
              <a:t>Fishing</a:t>
            </a:r>
          </a:p>
          <a:p>
            <a:pPr marL="342900" indent="-342900">
              <a:buFont typeface="Wingdings" charset="2"/>
              <a:buChar char="Ø"/>
            </a:pPr>
            <a:r>
              <a:rPr lang="en-TT" dirty="0" smtClean="0">
                <a:solidFill>
                  <a:srgbClr val="FFFFFF"/>
                </a:solidFill>
              </a:rPr>
              <a:t>Clamming</a:t>
            </a:r>
          </a:p>
          <a:p>
            <a:pPr marL="342900" indent="-342900">
              <a:buFont typeface="Wingdings" charset="2"/>
              <a:buChar char="Ø"/>
            </a:pPr>
            <a:r>
              <a:rPr lang="en-TT" dirty="0" smtClean="0">
                <a:solidFill>
                  <a:srgbClr val="FFFFFF"/>
                </a:solidFill>
              </a:rPr>
              <a:t>Beachcombing</a:t>
            </a:r>
          </a:p>
          <a:p>
            <a:pPr marL="342900" indent="-342900">
              <a:buFont typeface="Wingdings" charset="2"/>
              <a:buChar char="Ø"/>
            </a:pPr>
            <a:endParaRPr lang="en-TT" dirty="0" smtClean="0">
              <a:solidFill>
                <a:srgbClr val="FFFFFF"/>
              </a:solidFill>
            </a:endParaRPr>
          </a:p>
          <a:p>
            <a:pPr marL="342900" indent="-342900">
              <a:buFont typeface="Wingdings" charset="2"/>
              <a:buChar char="Ø"/>
            </a:pPr>
            <a:endParaRPr lang="en-TT" dirty="0" smtClean="0">
              <a:solidFill>
                <a:srgbClr val="FFFFFF"/>
              </a:solidFill>
            </a:endParaRPr>
          </a:p>
          <a:p>
            <a:endParaRPr lang="en-US" dirty="0">
              <a:solidFill>
                <a:srgbClr val="FFFFFF"/>
              </a:solidFill>
            </a:endParaRPr>
          </a:p>
        </p:txBody>
      </p:sp>
      <p:pic>
        <p:nvPicPr>
          <p:cNvPr id="2" name="Picture 1" descr="FBDryDoc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342" y="4044839"/>
            <a:ext cx="4069330" cy="2727723"/>
          </a:xfrm>
          <a:prstGeom prst="rect">
            <a:avLst/>
          </a:prstGeom>
        </p:spPr>
      </p:pic>
      <p:pic>
        <p:nvPicPr>
          <p:cNvPr id="3" name="Picture 2" descr="ClammingQueens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056" y="1994330"/>
            <a:ext cx="3316005" cy="4421340"/>
          </a:xfrm>
          <a:prstGeom prst="rect">
            <a:avLst/>
          </a:prstGeom>
        </p:spPr>
      </p:pic>
      <p:pic>
        <p:nvPicPr>
          <p:cNvPr id="4" name="Picture 3" descr="6a00e54f0d3801883400e553b92819883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5155" y="2288287"/>
            <a:ext cx="1572676" cy="1572676"/>
          </a:xfrm>
          <a:prstGeom prst="rect">
            <a:avLst/>
          </a:prstGeom>
        </p:spPr>
      </p:pic>
    </p:spTree>
    <p:extLst>
      <p:ext uri="{BB962C8B-B14F-4D97-AF65-F5344CB8AC3E}">
        <p14:creationId xmlns:p14="http://schemas.microsoft.com/office/powerpoint/2010/main" val="9362612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1143000"/>
          </a:xfrm>
        </p:spPr>
        <p:txBody>
          <a:bodyPr/>
          <a:lstStyle/>
          <a:p>
            <a:r>
              <a:rPr lang="en-TT" dirty="0" smtClean="0">
                <a:solidFill>
                  <a:schemeClr val="bg1"/>
                </a:solidFill>
                <a:ea typeface="ＭＳ Ｐゴシック" pitchFamily="-72" charset="-128"/>
                <a:cs typeface="ＭＳ Ｐゴシック" pitchFamily="-72" charset="-128"/>
              </a:rPr>
              <a:t>Reminders</a:t>
            </a:r>
          </a:p>
        </p:txBody>
      </p:sp>
      <p:sp>
        <p:nvSpPr>
          <p:cNvPr id="21506" name="Content Placeholder 2"/>
          <p:cNvSpPr>
            <a:spLocks noGrp="1"/>
          </p:cNvSpPr>
          <p:nvPr>
            <p:ph idx="1"/>
          </p:nvPr>
        </p:nvSpPr>
        <p:spPr>
          <a:xfrm>
            <a:off x="339611" y="1845914"/>
            <a:ext cx="8491538" cy="2786836"/>
          </a:xfrm>
        </p:spPr>
        <p:txBody>
          <a:bodyPr/>
          <a:lstStyle/>
          <a:p>
            <a:pPr>
              <a:buFont typeface="Wingdings" charset="2"/>
              <a:buChar char="²"/>
            </a:pPr>
            <a:r>
              <a:rPr lang="en-TT" sz="2800" dirty="0" smtClean="0">
                <a:solidFill>
                  <a:srgbClr val="FFFFFF"/>
                </a:solidFill>
                <a:ea typeface="ＭＳ Ｐゴシック" pitchFamily="-72" charset="-128"/>
                <a:cs typeface="ＭＳ Ｐゴシック" pitchFamily="-72" charset="-128"/>
              </a:rPr>
              <a:t>Please provide feedback in survey at the end of the web seminar – in particular, topics for future web seminars?</a:t>
            </a:r>
            <a:r>
              <a:rPr lang="en-TT" sz="400" dirty="0" smtClean="0">
                <a:solidFill>
                  <a:srgbClr val="FFFFFF"/>
                </a:solidFill>
                <a:ea typeface="ＭＳ Ｐゴシック" pitchFamily="-72" charset="-128"/>
                <a:cs typeface="ＭＳ Ｐゴシック" pitchFamily="-72" charset="-128"/>
              </a:rPr>
              <a:t/>
            </a:r>
            <a:br>
              <a:rPr lang="en-TT" sz="400" dirty="0" smtClean="0">
                <a:solidFill>
                  <a:srgbClr val="FFFFFF"/>
                </a:solidFill>
                <a:ea typeface="ＭＳ Ｐゴシック" pitchFamily="-72" charset="-128"/>
                <a:cs typeface="ＭＳ Ｐゴシック" pitchFamily="-72" charset="-128"/>
              </a:rPr>
            </a:br>
            <a:endParaRPr lang="en-TT" sz="200" dirty="0" smtClean="0">
              <a:solidFill>
                <a:srgbClr val="FFFFFF"/>
              </a:solidFill>
              <a:ea typeface="ＭＳ Ｐゴシック" pitchFamily="-72" charset="-128"/>
              <a:cs typeface="ＭＳ Ｐゴシック" pitchFamily="-72" charset="-128"/>
            </a:endParaRPr>
          </a:p>
          <a:p>
            <a:pPr>
              <a:buFont typeface="Wingdings" charset="2"/>
              <a:buChar char="²"/>
            </a:pPr>
            <a:r>
              <a:rPr lang="en-TT" sz="2800" dirty="0" smtClean="0">
                <a:solidFill>
                  <a:srgbClr val="FFFFFF"/>
                </a:solidFill>
                <a:ea typeface="ＭＳ Ｐゴシック" pitchFamily="-72" charset="-128"/>
                <a:cs typeface="ＭＳ Ｐゴシック" pitchFamily="-72" charset="-128"/>
              </a:rPr>
              <a:t>After you complete this web seminar, you will receive a customized link to a certificate that documents your participation</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679222" y="171343"/>
            <a:ext cx="8229600" cy="890263"/>
          </a:xfrm>
        </p:spPr>
        <p:txBody>
          <a:bodyPr/>
          <a:lstStyle/>
          <a:p>
            <a:r>
              <a:rPr lang="en-TT" dirty="0" smtClean="0">
                <a:solidFill>
                  <a:schemeClr val="bg1"/>
                </a:solidFill>
                <a:ea typeface="ＭＳ Ｐゴシック" pitchFamily="-72" charset="-128"/>
                <a:cs typeface="ＭＳ Ｐゴシック" pitchFamily="-72" charset="-128"/>
              </a:rPr>
              <a:t>Spring and Neap Tides</a:t>
            </a:r>
          </a:p>
        </p:txBody>
      </p:sp>
      <p:sp>
        <p:nvSpPr>
          <p:cNvPr id="5" name="Rectangle 4"/>
          <p:cNvSpPr/>
          <p:nvPr/>
        </p:nvSpPr>
        <p:spPr>
          <a:xfrm>
            <a:off x="457200" y="1516738"/>
            <a:ext cx="8451622" cy="4893648"/>
          </a:xfrm>
          <a:prstGeom prst="rect">
            <a:avLst/>
          </a:prstGeom>
        </p:spPr>
        <p:txBody>
          <a:bodyPr wrap="square">
            <a:spAutoFit/>
          </a:bodyPr>
          <a:lstStyle/>
          <a:p>
            <a:r>
              <a:rPr lang="en-TT" sz="2600" dirty="0" smtClean="0">
                <a:solidFill>
                  <a:srgbClr val="FFFFFF"/>
                </a:solidFill>
              </a:rPr>
              <a:t>Spring tides are tides of extremes.  The highs are deeper and the lows are more shallow than usual.  They occur at new and full moon phases, when the Sun and Moon combine forces to create tidal bulges in the same locations.</a:t>
            </a:r>
          </a:p>
          <a:p>
            <a:endParaRPr lang="en-TT" sz="2600" dirty="0">
              <a:solidFill>
                <a:srgbClr val="FFFFFF"/>
              </a:solidFill>
            </a:endParaRPr>
          </a:p>
          <a:p>
            <a:endParaRPr lang="en-TT" sz="2600" dirty="0" smtClean="0">
              <a:solidFill>
                <a:srgbClr val="FFFFFF"/>
              </a:solidFill>
            </a:endParaRPr>
          </a:p>
          <a:p>
            <a:r>
              <a:rPr lang="en-TT" sz="2600" dirty="0" smtClean="0">
                <a:solidFill>
                  <a:srgbClr val="FFFFFF"/>
                </a:solidFill>
              </a:rPr>
              <a:t>Neap </a:t>
            </a:r>
            <a:r>
              <a:rPr lang="en-TT" sz="2600" dirty="0">
                <a:solidFill>
                  <a:srgbClr val="FFFFFF"/>
                </a:solidFill>
              </a:rPr>
              <a:t>tides are moderate tides.  The highs are not quite as deep, nor the lows as shallow as their nomal levels. They occur at quarter moon phases, where the tidal influence of the Sun partially cancels the influence of the Moon</a:t>
            </a:r>
            <a:r>
              <a:rPr lang="en-TT" sz="2600" dirty="0" smtClean="0">
                <a:solidFill>
                  <a:srgbClr val="FFFFFF"/>
                </a:solidFill>
              </a:rPr>
              <a:t>.</a:t>
            </a:r>
            <a:endParaRPr lang="en-US" sz="2600" dirty="0">
              <a:solidFill>
                <a:srgbClr val="FFFFFF"/>
              </a:solidFill>
            </a:endParaRPr>
          </a:p>
        </p:txBody>
      </p:sp>
    </p:spTree>
    <p:extLst>
      <p:ext uri="{BB962C8B-B14F-4D97-AF65-F5344CB8AC3E}">
        <p14:creationId xmlns:p14="http://schemas.microsoft.com/office/powerpoint/2010/main" val="8629675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ing_and_Neap_Tides_(tides4)_Univ_Alber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07" y="226982"/>
            <a:ext cx="8445751" cy="5922583"/>
          </a:xfrm>
          <a:prstGeom prst="rect">
            <a:avLst/>
          </a:prstGeom>
        </p:spPr>
      </p:pic>
      <p:sp>
        <p:nvSpPr>
          <p:cNvPr id="3" name="Title 2"/>
          <p:cNvSpPr>
            <a:spLocks noGrp="1"/>
          </p:cNvSpPr>
          <p:nvPr>
            <p:ph type="title"/>
          </p:nvPr>
        </p:nvSpPr>
        <p:spPr>
          <a:xfrm>
            <a:off x="2068166" y="6067257"/>
            <a:ext cx="5104751" cy="629835"/>
          </a:xfrm>
        </p:spPr>
        <p:txBody>
          <a:bodyPr/>
          <a:lstStyle/>
          <a:p>
            <a:r>
              <a:rPr lang="en-US" sz="1800" i="1" dirty="0" smtClean="0">
                <a:solidFill>
                  <a:srgbClr val="FFFFFF"/>
                </a:solidFill>
                <a:latin typeface="+mn-lt"/>
              </a:rPr>
              <a:t>Tide table from the University of Alberta.</a:t>
            </a:r>
            <a:endParaRPr lang="en-US" sz="1800" i="1" dirty="0">
              <a:solidFill>
                <a:srgbClr val="FFFFFF"/>
              </a:solidFill>
              <a:latin typeface="+mn-lt"/>
            </a:endParaRPr>
          </a:p>
        </p:txBody>
      </p:sp>
    </p:spTree>
    <p:extLst>
      <p:ext uri="{BB962C8B-B14F-4D97-AF65-F5344CB8AC3E}">
        <p14:creationId xmlns:p14="http://schemas.microsoft.com/office/powerpoint/2010/main" val="28852090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35178" y="144463"/>
            <a:ext cx="8229600" cy="1195978"/>
          </a:xfrm>
        </p:spPr>
        <p:txBody>
          <a:bodyPr/>
          <a:lstStyle/>
          <a:p>
            <a:r>
              <a:rPr lang="en-TT" dirty="0">
                <a:solidFill>
                  <a:schemeClr val="bg1"/>
                </a:solidFill>
                <a:ea typeface="ＭＳ Ｐゴシック" pitchFamily="-72" charset="-128"/>
                <a:cs typeface="ＭＳ Ｐゴシック" pitchFamily="-72" charset="-128"/>
              </a:rPr>
              <a:t>F</a:t>
            </a:r>
            <a:r>
              <a:rPr lang="en-TT" dirty="0" smtClean="0">
                <a:solidFill>
                  <a:schemeClr val="bg1"/>
                </a:solidFill>
                <a:ea typeface="ＭＳ Ｐゴシック" pitchFamily="-72" charset="-128"/>
                <a:cs typeface="ＭＳ Ｐゴシック" pitchFamily="-72" charset="-128"/>
              </a:rPr>
              <a:t>actors influencing tides</a:t>
            </a:r>
          </a:p>
        </p:txBody>
      </p:sp>
      <p:sp>
        <p:nvSpPr>
          <p:cNvPr id="5" name="Rectangle 4"/>
          <p:cNvSpPr/>
          <p:nvPr/>
        </p:nvSpPr>
        <p:spPr>
          <a:xfrm>
            <a:off x="235178" y="1504979"/>
            <a:ext cx="8501670" cy="1569660"/>
          </a:xfrm>
          <a:prstGeom prst="rect">
            <a:avLst/>
          </a:prstGeom>
        </p:spPr>
        <p:txBody>
          <a:bodyPr wrap="square">
            <a:spAutoFit/>
          </a:bodyPr>
          <a:lstStyle/>
          <a:p>
            <a:r>
              <a:rPr lang="en-TT" dirty="0" smtClean="0">
                <a:solidFill>
                  <a:srgbClr val="FFFFFF"/>
                </a:solidFill>
              </a:rPr>
              <a:t>Many other factors influence the depth and cycles of tides, such as currents, winds, barometric pressure, the shape of a bay or shoreline, and how quickly the water depth increases with distance from shore.</a:t>
            </a:r>
            <a:endParaRPr lang="en-US" dirty="0">
              <a:solidFill>
                <a:srgbClr val="FFFFFF"/>
              </a:solidFill>
            </a:endParaRPr>
          </a:p>
        </p:txBody>
      </p:sp>
      <p:pic>
        <p:nvPicPr>
          <p:cNvPr id="2" name="Picture 1" descr="m be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069" y="3302746"/>
            <a:ext cx="4250414" cy="3187810"/>
          </a:xfrm>
          <a:prstGeom prst="rect">
            <a:avLst/>
          </a:prstGeom>
        </p:spPr>
      </p:pic>
      <p:pic>
        <p:nvPicPr>
          <p:cNvPr id="3" name="Picture 2" descr="volc np.jp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59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r="6538"/>
          <a:stretch/>
        </p:blipFill>
        <p:spPr>
          <a:xfrm>
            <a:off x="182453" y="3302745"/>
            <a:ext cx="4485823" cy="3187810"/>
          </a:xfrm>
          <a:prstGeom prst="rect">
            <a:avLst/>
          </a:prstGeom>
        </p:spPr>
      </p:pic>
    </p:spTree>
    <p:extLst>
      <p:ext uri="{BB962C8B-B14F-4D97-AF65-F5344CB8AC3E}">
        <p14:creationId xmlns:p14="http://schemas.microsoft.com/office/powerpoint/2010/main" val="28060870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Tidal cycles</a:t>
            </a:r>
          </a:p>
        </p:txBody>
      </p:sp>
      <p:sp>
        <p:nvSpPr>
          <p:cNvPr id="5" name="Rectangle 4"/>
          <p:cNvSpPr/>
          <p:nvPr/>
        </p:nvSpPr>
        <p:spPr>
          <a:xfrm>
            <a:off x="680619" y="5109067"/>
            <a:ext cx="8313528" cy="1938992"/>
          </a:xfrm>
          <a:prstGeom prst="rect">
            <a:avLst/>
          </a:prstGeom>
        </p:spPr>
        <p:txBody>
          <a:bodyPr wrap="square">
            <a:spAutoFit/>
          </a:bodyPr>
          <a:lstStyle/>
          <a:p>
            <a:r>
              <a:rPr lang="en-TT" sz="2000" dirty="0" smtClean="0">
                <a:solidFill>
                  <a:srgbClr val="FFFFFF"/>
                </a:solidFill>
              </a:rPr>
              <a:t>Three types of tide patterns develop, depending on the location of the shoreline. T</a:t>
            </a:r>
            <a:r>
              <a:rPr lang="en-US" sz="2000" dirty="0" smtClean="0">
                <a:solidFill>
                  <a:srgbClr val="FFFFFF"/>
                </a:solidFill>
              </a:rPr>
              <a:t>he large continents </a:t>
            </a:r>
            <a:r>
              <a:rPr lang="en-US" sz="2000" dirty="0">
                <a:solidFill>
                  <a:srgbClr val="FFFFFF"/>
                </a:solidFill>
              </a:rPr>
              <a:t>block the westward passage of the tidal bulges as the Earth rotates. Unable to move freely around the globe, </a:t>
            </a:r>
            <a:r>
              <a:rPr lang="en-US" sz="2000" dirty="0" smtClean="0">
                <a:solidFill>
                  <a:srgbClr val="FFFFFF"/>
                </a:solidFill>
              </a:rPr>
              <a:t/>
            </a:r>
            <a:br>
              <a:rPr lang="en-US" sz="2000" dirty="0" smtClean="0">
                <a:solidFill>
                  <a:srgbClr val="FFFFFF"/>
                </a:solidFill>
              </a:rPr>
            </a:br>
            <a:r>
              <a:rPr lang="en-US" sz="2000" dirty="0" smtClean="0">
                <a:solidFill>
                  <a:srgbClr val="FFFFFF"/>
                </a:solidFill>
              </a:rPr>
              <a:t>these </a:t>
            </a:r>
            <a:r>
              <a:rPr lang="en-US" sz="2000" dirty="0">
                <a:solidFill>
                  <a:srgbClr val="FFFFFF"/>
                </a:solidFill>
              </a:rPr>
              <a:t>tides establish complex patterns within each ocean </a:t>
            </a:r>
            <a:r>
              <a:rPr lang="en-US" sz="2000" dirty="0" smtClean="0">
                <a:solidFill>
                  <a:srgbClr val="FFFFFF"/>
                </a:solidFill>
              </a:rPr>
              <a:t>basin. </a:t>
            </a:r>
            <a:br>
              <a:rPr lang="en-US" sz="2000" dirty="0" smtClean="0">
                <a:solidFill>
                  <a:srgbClr val="FFFFFF"/>
                </a:solidFill>
              </a:rPr>
            </a:br>
            <a:r>
              <a:rPr lang="en-US" sz="1800" i="1" dirty="0" smtClean="0">
                <a:solidFill>
                  <a:srgbClr val="FFFFFF"/>
                </a:solidFill>
              </a:rPr>
              <a:t>Image </a:t>
            </a:r>
            <a:r>
              <a:rPr lang="en-US" sz="1800" i="1" dirty="0">
                <a:solidFill>
                  <a:srgbClr val="FFFFFF"/>
                </a:solidFill>
              </a:rPr>
              <a:t>credit:  NOAA Ocean Service Education</a:t>
            </a:r>
          </a:p>
          <a:p>
            <a:endParaRPr lang="en-US" sz="2000" i="1" dirty="0">
              <a:solidFill>
                <a:srgbClr val="FFFFFF"/>
              </a:solidFill>
            </a:endParaRPr>
          </a:p>
        </p:txBody>
      </p:sp>
      <p:pic>
        <p:nvPicPr>
          <p:cNvPr id="4" name="Picture 3" descr="tide typ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370" y="1235081"/>
            <a:ext cx="6966719" cy="3750417"/>
          </a:xfrm>
          <a:prstGeom prst="rect">
            <a:avLst/>
          </a:prstGeom>
        </p:spPr>
      </p:pic>
    </p:spTree>
    <p:extLst>
      <p:ext uri="{BB962C8B-B14F-4D97-AF65-F5344CB8AC3E}">
        <p14:creationId xmlns:p14="http://schemas.microsoft.com/office/powerpoint/2010/main" val="4350652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Tidal cycles</a:t>
            </a:r>
          </a:p>
        </p:txBody>
      </p:sp>
      <p:sp>
        <p:nvSpPr>
          <p:cNvPr id="5" name="Rectangle 4"/>
          <p:cNvSpPr/>
          <p:nvPr/>
        </p:nvSpPr>
        <p:spPr>
          <a:xfrm>
            <a:off x="173371" y="3584137"/>
            <a:ext cx="8681067" cy="3077765"/>
          </a:xfrm>
          <a:prstGeom prst="rect">
            <a:avLst/>
          </a:prstGeom>
        </p:spPr>
        <p:txBody>
          <a:bodyPr wrap="square">
            <a:spAutoFit/>
          </a:bodyPr>
          <a:lstStyle/>
          <a:p>
            <a:r>
              <a:rPr lang="en-US" sz="2200" i="1" dirty="0" smtClean="0">
                <a:solidFill>
                  <a:srgbClr val="FFFFFF"/>
                </a:solidFill>
              </a:rPr>
              <a:t>Diurnal </a:t>
            </a:r>
            <a:r>
              <a:rPr lang="en-US" sz="2200" i="1" dirty="0">
                <a:solidFill>
                  <a:srgbClr val="FFFFFF"/>
                </a:solidFill>
              </a:rPr>
              <a:t>tide cycle </a:t>
            </a:r>
            <a:r>
              <a:rPr lang="en-US" sz="2200" dirty="0" smtClean="0">
                <a:solidFill>
                  <a:srgbClr val="FFFFFF"/>
                </a:solidFill>
              </a:rPr>
              <a:t>(left</a:t>
            </a:r>
            <a:r>
              <a:rPr lang="en-US" sz="2200" dirty="0">
                <a:solidFill>
                  <a:srgbClr val="FFFFFF"/>
                </a:solidFill>
              </a:rPr>
              <a:t>). </a:t>
            </a:r>
            <a:r>
              <a:rPr lang="en-US" sz="2200" dirty="0" smtClean="0">
                <a:solidFill>
                  <a:srgbClr val="FFFFFF"/>
                </a:solidFill>
              </a:rPr>
              <a:t>A diurnal </a:t>
            </a:r>
            <a:r>
              <a:rPr lang="en-US" sz="2200" dirty="0">
                <a:solidFill>
                  <a:srgbClr val="FFFFFF"/>
                </a:solidFill>
              </a:rPr>
              <a:t>tidal cycle </a:t>
            </a:r>
            <a:r>
              <a:rPr lang="en-US" sz="2200" dirty="0" smtClean="0">
                <a:solidFill>
                  <a:srgbClr val="FFFFFF"/>
                </a:solidFill>
              </a:rPr>
              <a:t>exhibits one </a:t>
            </a:r>
            <a:r>
              <a:rPr lang="en-US" sz="2200" dirty="0">
                <a:solidFill>
                  <a:srgbClr val="FFFFFF"/>
                </a:solidFill>
              </a:rPr>
              <a:t>high and one low tide every lunar </a:t>
            </a:r>
            <a:r>
              <a:rPr lang="en-US" sz="2200" dirty="0" smtClean="0">
                <a:solidFill>
                  <a:srgbClr val="FFFFFF"/>
                </a:solidFill>
              </a:rPr>
              <a:t>day (24h 50m).</a:t>
            </a:r>
          </a:p>
          <a:p>
            <a:endParaRPr lang="en-US" sz="2200" dirty="0">
              <a:solidFill>
                <a:srgbClr val="FFFFFF"/>
              </a:solidFill>
            </a:endParaRPr>
          </a:p>
          <a:p>
            <a:r>
              <a:rPr lang="en-US" sz="2200" i="1" dirty="0">
                <a:solidFill>
                  <a:schemeClr val="accent3">
                    <a:lumMod val="20000"/>
                    <a:lumOff val="80000"/>
                  </a:schemeClr>
                </a:solidFill>
              </a:rPr>
              <a:t>Semidiurnal tide cycle </a:t>
            </a:r>
            <a:r>
              <a:rPr lang="en-US" sz="2200" dirty="0" smtClean="0">
                <a:solidFill>
                  <a:schemeClr val="accent3">
                    <a:lumMod val="20000"/>
                    <a:lumOff val="80000"/>
                  </a:schemeClr>
                </a:solidFill>
              </a:rPr>
              <a:t>(middle)</a:t>
            </a:r>
            <a:r>
              <a:rPr lang="en-US" sz="2200" dirty="0">
                <a:solidFill>
                  <a:schemeClr val="accent3">
                    <a:lumMod val="20000"/>
                    <a:lumOff val="80000"/>
                  </a:schemeClr>
                </a:solidFill>
              </a:rPr>
              <a:t>. </a:t>
            </a:r>
            <a:r>
              <a:rPr lang="en-US" sz="2200" dirty="0" smtClean="0">
                <a:solidFill>
                  <a:schemeClr val="accent3">
                    <a:lumMod val="20000"/>
                    <a:lumOff val="80000"/>
                  </a:schemeClr>
                </a:solidFill>
              </a:rPr>
              <a:t>A semidiurnal </a:t>
            </a:r>
            <a:r>
              <a:rPr lang="en-US" sz="2200" dirty="0">
                <a:solidFill>
                  <a:schemeClr val="accent3">
                    <a:lumMod val="20000"/>
                    <a:lumOff val="80000"/>
                  </a:schemeClr>
                </a:solidFill>
              </a:rPr>
              <a:t>tidal cycle </a:t>
            </a:r>
            <a:r>
              <a:rPr lang="en-US" sz="2200" dirty="0" smtClean="0">
                <a:solidFill>
                  <a:schemeClr val="accent3">
                    <a:lumMod val="20000"/>
                    <a:lumOff val="80000"/>
                  </a:schemeClr>
                </a:solidFill>
              </a:rPr>
              <a:t>has two </a:t>
            </a:r>
            <a:r>
              <a:rPr lang="en-US" sz="2200" dirty="0">
                <a:solidFill>
                  <a:schemeClr val="accent3">
                    <a:lumMod val="20000"/>
                    <a:lumOff val="80000"/>
                  </a:schemeClr>
                </a:solidFill>
              </a:rPr>
              <a:t>high and two low tides of approximately equal size every lunar day. </a:t>
            </a:r>
            <a:endParaRPr lang="en-US" sz="2200" dirty="0" smtClean="0">
              <a:solidFill>
                <a:schemeClr val="accent3">
                  <a:lumMod val="20000"/>
                  <a:lumOff val="80000"/>
                </a:schemeClr>
              </a:solidFill>
            </a:endParaRPr>
          </a:p>
          <a:p>
            <a:endParaRPr lang="en-US" sz="2200" dirty="0">
              <a:solidFill>
                <a:schemeClr val="accent3">
                  <a:lumMod val="20000"/>
                  <a:lumOff val="80000"/>
                </a:schemeClr>
              </a:solidFill>
            </a:endParaRPr>
          </a:p>
          <a:p>
            <a:r>
              <a:rPr lang="en-US" sz="2200" i="1" dirty="0" smtClean="0">
                <a:solidFill>
                  <a:srgbClr val="FFFFFF"/>
                </a:solidFill>
              </a:rPr>
              <a:t>Mixed </a:t>
            </a:r>
            <a:r>
              <a:rPr lang="en-US" sz="2200" i="1" dirty="0">
                <a:solidFill>
                  <a:srgbClr val="FFFFFF"/>
                </a:solidFill>
              </a:rPr>
              <a:t>Semidiurnal tide cycle </a:t>
            </a:r>
            <a:r>
              <a:rPr lang="en-US" sz="2200" dirty="0" smtClean="0">
                <a:solidFill>
                  <a:srgbClr val="FFFFFF"/>
                </a:solidFill>
              </a:rPr>
              <a:t>(right)</a:t>
            </a:r>
            <a:r>
              <a:rPr lang="en-US" sz="2200" dirty="0">
                <a:solidFill>
                  <a:srgbClr val="FFFFFF"/>
                </a:solidFill>
              </a:rPr>
              <a:t>. </a:t>
            </a:r>
            <a:r>
              <a:rPr lang="en-US" sz="2200" dirty="0" smtClean="0">
                <a:solidFill>
                  <a:srgbClr val="FFFFFF"/>
                </a:solidFill>
              </a:rPr>
              <a:t>A mixed </a:t>
            </a:r>
            <a:r>
              <a:rPr lang="en-US" sz="2200" dirty="0">
                <a:solidFill>
                  <a:srgbClr val="FFFFFF"/>
                </a:solidFill>
              </a:rPr>
              <a:t>semidiurnal tidal cycle </a:t>
            </a:r>
            <a:r>
              <a:rPr lang="en-US" sz="2200" dirty="0" smtClean="0">
                <a:solidFill>
                  <a:srgbClr val="FFFFFF"/>
                </a:solidFill>
              </a:rPr>
              <a:t>has two </a:t>
            </a:r>
            <a:r>
              <a:rPr lang="en-US" sz="2200" dirty="0">
                <a:solidFill>
                  <a:srgbClr val="FFFFFF"/>
                </a:solidFill>
              </a:rPr>
              <a:t>high and two low tides of different </a:t>
            </a:r>
            <a:r>
              <a:rPr lang="en-US" sz="2200" dirty="0" smtClean="0">
                <a:solidFill>
                  <a:srgbClr val="FFFFFF"/>
                </a:solidFill>
              </a:rPr>
              <a:t>sizes </a:t>
            </a:r>
            <a:r>
              <a:rPr lang="en-US" sz="2200" dirty="0">
                <a:solidFill>
                  <a:srgbClr val="FFFFFF"/>
                </a:solidFill>
              </a:rPr>
              <a:t>every lunar day. 	</a:t>
            </a:r>
          </a:p>
          <a:p>
            <a:r>
              <a:rPr lang="en-US" sz="1800" i="1" dirty="0">
                <a:solidFill>
                  <a:srgbClr val="FFFFFF"/>
                </a:solidFill>
              </a:rPr>
              <a:t>Image </a:t>
            </a:r>
            <a:r>
              <a:rPr lang="en-US" sz="1800" i="1" dirty="0" smtClean="0">
                <a:solidFill>
                  <a:srgbClr val="FFFFFF"/>
                </a:solidFill>
              </a:rPr>
              <a:t>credits:  </a:t>
            </a:r>
            <a:r>
              <a:rPr lang="en-US" sz="1800" i="1" dirty="0">
                <a:solidFill>
                  <a:srgbClr val="FFFFFF"/>
                </a:solidFill>
              </a:rPr>
              <a:t>NOAA Ocean Service </a:t>
            </a:r>
            <a:r>
              <a:rPr lang="en-US" sz="1800" i="1" dirty="0" smtClean="0">
                <a:solidFill>
                  <a:srgbClr val="FFFFFF"/>
                </a:solidFill>
              </a:rPr>
              <a:t>Education</a:t>
            </a:r>
            <a:endParaRPr lang="en-US" sz="1800" dirty="0">
              <a:solidFill>
                <a:srgbClr val="FFFFFF"/>
              </a:solidFill>
            </a:endParaRPr>
          </a:p>
        </p:txBody>
      </p:sp>
      <p:pic>
        <p:nvPicPr>
          <p:cNvPr id="2" name="Picture 1" descr="tide07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470" y="1166962"/>
            <a:ext cx="2683280" cy="2200289"/>
          </a:xfrm>
          <a:prstGeom prst="rect">
            <a:avLst/>
          </a:prstGeom>
        </p:spPr>
      </p:pic>
      <p:pic>
        <p:nvPicPr>
          <p:cNvPr id="4" name="Picture 3" descr="tide07a.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83" y="1171897"/>
            <a:ext cx="2705939" cy="2218870"/>
          </a:xfrm>
          <a:prstGeom prst="rect">
            <a:avLst/>
          </a:prstGeom>
        </p:spPr>
      </p:pic>
      <p:pic>
        <p:nvPicPr>
          <p:cNvPr id="6" name="Picture 5" descr="tide07b.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005" y="1171897"/>
            <a:ext cx="2681025" cy="2198441"/>
          </a:xfrm>
          <a:prstGeom prst="rect">
            <a:avLst/>
          </a:prstGeom>
        </p:spPr>
      </p:pic>
    </p:spTree>
    <p:extLst>
      <p:ext uri="{BB962C8B-B14F-4D97-AF65-F5344CB8AC3E}">
        <p14:creationId xmlns:p14="http://schemas.microsoft.com/office/powerpoint/2010/main" val="37786272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Tidal cycles</a:t>
            </a:r>
          </a:p>
        </p:txBody>
      </p:sp>
      <p:sp>
        <p:nvSpPr>
          <p:cNvPr id="5" name="Rectangle 4"/>
          <p:cNvSpPr/>
          <p:nvPr/>
        </p:nvSpPr>
        <p:spPr>
          <a:xfrm>
            <a:off x="255683" y="4349488"/>
            <a:ext cx="8681067" cy="830997"/>
          </a:xfrm>
          <a:prstGeom prst="rect">
            <a:avLst/>
          </a:prstGeom>
        </p:spPr>
        <p:txBody>
          <a:bodyPr wrap="square">
            <a:spAutoFit/>
          </a:bodyPr>
          <a:lstStyle/>
          <a:p>
            <a:r>
              <a:rPr lang="en-TT" dirty="0">
                <a:solidFill>
                  <a:srgbClr val="FFFFFF"/>
                </a:solidFill>
              </a:rPr>
              <a:t>D</a:t>
            </a:r>
            <a:r>
              <a:rPr lang="en-TT" dirty="0" smtClean="0">
                <a:solidFill>
                  <a:srgbClr val="FFFFFF"/>
                </a:solidFill>
              </a:rPr>
              <a:t>ata from 3 U.S. locations</a:t>
            </a:r>
          </a:p>
          <a:p>
            <a:r>
              <a:rPr lang="en-TT" dirty="0">
                <a:solidFill>
                  <a:srgbClr val="FFFFFF"/>
                </a:solidFill>
              </a:rPr>
              <a:t>e</a:t>
            </a:r>
            <a:r>
              <a:rPr lang="en-TT" dirty="0" smtClean="0">
                <a:solidFill>
                  <a:srgbClr val="FFFFFF"/>
                </a:solidFill>
              </a:rPr>
              <a:t>xhibit different tidal patterns.</a:t>
            </a:r>
            <a:endParaRPr lang="en-US" dirty="0">
              <a:solidFill>
                <a:srgbClr val="FFF35D"/>
              </a:solidFill>
            </a:endParaRPr>
          </a:p>
        </p:txBody>
      </p:sp>
      <p:pic>
        <p:nvPicPr>
          <p:cNvPr id="3" name="Picture 2" descr="EastportME.png"/>
          <p:cNvPicPr>
            <a:picLocks noChangeAspect="1"/>
          </p:cNvPicPr>
          <p:nvPr/>
        </p:nvPicPr>
        <p:blipFill rotWithShape="1">
          <a:blip r:embed="rId3">
            <a:extLst>
              <a:ext uri="{28A0092B-C50C-407E-A947-70E740481C1C}">
                <a14:useLocalDpi xmlns:a14="http://schemas.microsoft.com/office/drawing/2010/main" val="0"/>
              </a:ext>
            </a:extLst>
          </a:blip>
          <a:srcRect b="73768"/>
          <a:stretch/>
        </p:blipFill>
        <p:spPr>
          <a:xfrm>
            <a:off x="4689441" y="1034726"/>
            <a:ext cx="4295755" cy="2774369"/>
          </a:xfrm>
          <a:prstGeom prst="rect">
            <a:avLst/>
          </a:prstGeom>
        </p:spPr>
      </p:pic>
      <p:pic>
        <p:nvPicPr>
          <p:cNvPr id="4" name="Picture 3" descr="TX.png"/>
          <p:cNvPicPr>
            <a:picLocks noChangeAspect="1"/>
          </p:cNvPicPr>
          <p:nvPr/>
        </p:nvPicPr>
        <p:blipFill rotWithShape="1">
          <a:blip r:embed="rId4">
            <a:extLst>
              <a:ext uri="{28A0092B-C50C-407E-A947-70E740481C1C}">
                <a14:useLocalDpi xmlns:a14="http://schemas.microsoft.com/office/drawing/2010/main" val="0"/>
              </a:ext>
            </a:extLst>
          </a:blip>
          <a:srcRect b="74111"/>
          <a:stretch/>
        </p:blipFill>
        <p:spPr>
          <a:xfrm>
            <a:off x="117589" y="1034725"/>
            <a:ext cx="4352650" cy="2774369"/>
          </a:xfrm>
          <a:prstGeom prst="rect">
            <a:avLst/>
          </a:prstGeom>
        </p:spPr>
      </p:pic>
      <p:pic>
        <p:nvPicPr>
          <p:cNvPr id="6" name="Picture 5" descr="AL.png"/>
          <p:cNvPicPr>
            <a:picLocks noChangeAspect="1"/>
          </p:cNvPicPr>
          <p:nvPr/>
        </p:nvPicPr>
        <p:blipFill rotWithShape="1">
          <a:blip r:embed="rId5">
            <a:extLst>
              <a:ext uri="{28A0092B-C50C-407E-A947-70E740481C1C}">
                <a14:useLocalDpi xmlns:a14="http://schemas.microsoft.com/office/drawing/2010/main" val="0"/>
              </a:ext>
            </a:extLst>
          </a:blip>
          <a:srcRect b="74111"/>
          <a:stretch/>
        </p:blipFill>
        <p:spPr>
          <a:xfrm>
            <a:off x="4689441" y="3962530"/>
            <a:ext cx="4385961" cy="2795600"/>
          </a:xfrm>
          <a:prstGeom prst="rect">
            <a:avLst/>
          </a:prstGeom>
        </p:spPr>
      </p:pic>
    </p:spTree>
    <p:extLst>
      <p:ext uri="{BB962C8B-B14F-4D97-AF65-F5344CB8AC3E}">
        <p14:creationId xmlns:p14="http://schemas.microsoft.com/office/powerpoint/2010/main" val="24666377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Tidal changes with latitude?</a:t>
            </a:r>
          </a:p>
        </p:txBody>
      </p:sp>
      <p:sp>
        <p:nvSpPr>
          <p:cNvPr id="5" name="Rectangle 4"/>
          <p:cNvSpPr/>
          <p:nvPr/>
        </p:nvSpPr>
        <p:spPr>
          <a:xfrm>
            <a:off x="255683" y="4349488"/>
            <a:ext cx="8681067" cy="1938992"/>
          </a:xfrm>
          <a:prstGeom prst="rect">
            <a:avLst/>
          </a:prstGeom>
        </p:spPr>
        <p:txBody>
          <a:bodyPr wrap="square">
            <a:spAutoFit/>
          </a:bodyPr>
          <a:lstStyle/>
          <a:p>
            <a:r>
              <a:rPr lang="en-TT" dirty="0" smtClean="0">
                <a:solidFill>
                  <a:srgbClr val="FFFFFF"/>
                </a:solidFill>
              </a:rPr>
              <a:t>Tidal ranges increase with latitude away from the Equator, </a:t>
            </a:r>
            <a:r>
              <a:rPr lang="en-TT" i="1" dirty="0" smtClean="0">
                <a:solidFill>
                  <a:srgbClr val="FFF35D"/>
                </a:solidFill>
              </a:rPr>
              <a:t>but in the northern hemisphere only.  </a:t>
            </a:r>
            <a:r>
              <a:rPr lang="en-TT" dirty="0" smtClean="0">
                <a:solidFill>
                  <a:schemeClr val="bg1"/>
                </a:solidFill>
              </a:rPr>
              <a:t>This effect is due to the constriction of ocean water by the placement of the continents.  There is no similar effect in the southern hemisphere.  Graphs generated from NOAA’s </a:t>
            </a:r>
            <a:r>
              <a:rPr lang="en-TT" i="1" dirty="0" smtClean="0">
                <a:solidFill>
                  <a:schemeClr val="bg1"/>
                </a:solidFill>
              </a:rPr>
              <a:t>Tides Online</a:t>
            </a:r>
            <a:r>
              <a:rPr lang="en-TT" dirty="0" smtClean="0">
                <a:solidFill>
                  <a:schemeClr val="bg1"/>
                </a:solidFill>
              </a:rPr>
              <a:t>.</a:t>
            </a:r>
            <a:endParaRPr lang="en-US" i="1" dirty="0">
              <a:solidFill>
                <a:srgbClr val="FFF35D"/>
              </a:solidFill>
            </a:endParaRPr>
          </a:p>
        </p:txBody>
      </p:sp>
      <p:pic>
        <p:nvPicPr>
          <p:cNvPr id="2" name="Picture 1" descr="keywest.png"/>
          <p:cNvPicPr>
            <a:picLocks noChangeAspect="1"/>
          </p:cNvPicPr>
          <p:nvPr/>
        </p:nvPicPr>
        <p:blipFill rotWithShape="1">
          <a:blip r:embed="rId3">
            <a:extLst>
              <a:ext uri="{28A0092B-C50C-407E-A947-70E740481C1C}">
                <a14:useLocalDpi xmlns:a14="http://schemas.microsoft.com/office/drawing/2010/main" val="0"/>
              </a:ext>
            </a:extLst>
          </a:blip>
          <a:srcRect l="3869" b="66058"/>
          <a:stretch/>
        </p:blipFill>
        <p:spPr>
          <a:xfrm>
            <a:off x="281011" y="1305167"/>
            <a:ext cx="4149286" cy="2727914"/>
          </a:xfrm>
          <a:prstGeom prst="rect">
            <a:avLst/>
          </a:prstGeom>
        </p:spPr>
      </p:pic>
      <p:pic>
        <p:nvPicPr>
          <p:cNvPr id="3" name="Picture 2" descr="EastportME.png"/>
          <p:cNvPicPr>
            <a:picLocks noChangeAspect="1"/>
          </p:cNvPicPr>
          <p:nvPr/>
        </p:nvPicPr>
        <p:blipFill rotWithShape="1">
          <a:blip r:embed="rId4">
            <a:extLst>
              <a:ext uri="{28A0092B-C50C-407E-A947-70E740481C1C}">
                <a14:useLocalDpi xmlns:a14="http://schemas.microsoft.com/office/drawing/2010/main" val="0"/>
              </a:ext>
            </a:extLst>
          </a:blip>
          <a:srcRect b="73768"/>
          <a:stretch/>
        </p:blipFill>
        <p:spPr>
          <a:xfrm>
            <a:off x="4559646" y="1328682"/>
            <a:ext cx="4169207" cy="2692639"/>
          </a:xfrm>
          <a:prstGeom prst="rect">
            <a:avLst/>
          </a:prstGeom>
        </p:spPr>
      </p:pic>
    </p:spTree>
    <p:extLst>
      <p:ext uri="{BB962C8B-B14F-4D97-AF65-F5344CB8AC3E}">
        <p14:creationId xmlns:p14="http://schemas.microsoft.com/office/powerpoint/2010/main" val="23959847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Highest tides</a:t>
            </a:r>
          </a:p>
        </p:txBody>
      </p:sp>
      <p:sp>
        <p:nvSpPr>
          <p:cNvPr id="5" name="Rectangle 4"/>
          <p:cNvSpPr/>
          <p:nvPr/>
        </p:nvSpPr>
        <p:spPr>
          <a:xfrm>
            <a:off x="428350" y="4751222"/>
            <a:ext cx="8681067" cy="2308324"/>
          </a:xfrm>
          <a:prstGeom prst="rect">
            <a:avLst/>
          </a:prstGeom>
        </p:spPr>
        <p:txBody>
          <a:bodyPr wrap="square">
            <a:spAutoFit/>
          </a:bodyPr>
          <a:lstStyle/>
          <a:p>
            <a:r>
              <a:rPr lang="en-TT" dirty="0">
                <a:solidFill>
                  <a:srgbClr val="FFFFFF"/>
                </a:solidFill>
              </a:rPr>
              <a:t>The highest tides in the world are near Wolfville, Nova Scotia, CA, in the Bay of Fundy, where the tidal range can be 52 feet</a:t>
            </a:r>
            <a:r>
              <a:rPr lang="en-TT" dirty="0" smtClean="0">
                <a:solidFill>
                  <a:srgbClr val="FFFFFF"/>
                </a:solidFill>
              </a:rPr>
              <a:t>.</a:t>
            </a:r>
          </a:p>
          <a:p>
            <a:r>
              <a:rPr lang="en-TT" dirty="0" smtClean="0">
                <a:solidFill>
                  <a:srgbClr val="FFFFFF"/>
                </a:solidFill>
              </a:rPr>
              <a:t>The photos above show the tidal range at Hopewell Rocks Provincial Park, New Brunswick, where the range can get to </a:t>
            </a:r>
            <a:br>
              <a:rPr lang="en-TT" dirty="0" smtClean="0">
                <a:solidFill>
                  <a:srgbClr val="FFFFFF"/>
                </a:solidFill>
              </a:rPr>
            </a:br>
            <a:r>
              <a:rPr lang="en-TT" dirty="0" smtClean="0">
                <a:solidFill>
                  <a:srgbClr val="FFFFFF"/>
                </a:solidFill>
              </a:rPr>
              <a:t>46 feet. </a:t>
            </a:r>
            <a:endParaRPr lang="en-US" dirty="0"/>
          </a:p>
          <a:p>
            <a:endParaRPr lang="en-US" i="1" dirty="0">
              <a:solidFill>
                <a:srgbClr val="FFF35D"/>
              </a:solidFill>
            </a:endParaRPr>
          </a:p>
        </p:txBody>
      </p:sp>
      <p:pic>
        <p:nvPicPr>
          <p:cNvPr id="4" name="Picture 3" descr="fundycoast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579" y="1358900"/>
            <a:ext cx="4121824" cy="3238576"/>
          </a:xfrm>
          <a:prstGeom prst="rect">
            <a:avLst/>
          </a:prstGeom>
        </p:spPr>
      </p:pic>
      <p:pic>
        <p:nvPicPr>
          <p:cNvPr id="6" name="Picture 5" descr="Kayak-Hopewell-Rocks-300x2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363712"/>
            <a:ext cx="4311685" cy="3233764"/>
          </a:xfrm>
          <a:prstGeom prst="rect">
            <a:avLst/>
          </a:prstGeom>
        </p:spPr>
      </p:pic>
    </p:spTree>
    <p:extLst>
      <p:ext uri="{BB962C8B-B14F-4D97-AF65-F5344CB8AC3E}">
        <p14:creationId xmlns:p14="http://schemas.microsoft.com/office/powerpoint/2010/main" val="27153552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Tidal bores</a:t>
            </a:r>
          </a:p>
        </p:txBody>
      </p:sp>
      <p:sp>
        <p:nvSpPr>
          <p:cNvPr id="5" name="Rectangle 4"/>
          <p:cNvSpPr/>
          <p:nvPr/>
        </p:nvSpPr>
        <p:spPr>
          <a:xfrm>
            <a:off x="284336" y="4734961"/>
            <a:ext cx="8681067" cy="1938992"/>
          </a:xfrm>
          <a:prstGeom prst="rect">
            <a:avLst/>
          </a:prstGeom>
        </p:spPr>
        <p:txBody>
          <a:bodyPr wrap="square">
            <a:spAutoFit/>
          </a:bodyPr>
          <a:lstStyle/>
          <a:p>
            <a:r>
              <a:rPr lang="en-TT" dirty="0" smtClean="0">
                <a:solidFill>
                  <a:srgbClr val="FFFFFF"/>
                </a:solidFill>
              </a:rPr>
              <a:t>Tidal bores are currents that produce a ridge of water that moves up a channel or narrow bay.  They are produced by the water funneling into an area and moving against the current as the tide comes in. </a:t>
            </a:r>
            <a:r>
              <a:rPr lang="en-TT" dirty="0">
                <a:solidFill>
                  <a:srgbClr val="FFFFFF"/>
                </a:solidFill>
              </a:rPr>
              <a:t>T</a:t>
            </a:r>
            <a:r>
              <a:rPr lang="en-TT" dirty="0" smtClean="0">
                <a:solidFill>
                  <a:srgbClr val="FFFFFF"/>
                </a:solidFill>
              </a:rPr>
              <a:t>hey produce intense turbulence and sometimes a rumbling sound.</a:t>
            </a:r>
            <a:endParaRPr lang="en-US" i="1" dirty="0">
              <a:solidFill>
                <a:srgbClr val="FFF35D"/>
              </a:solidFill>
            </a:endParaRPr>
          </a:p>
        </p:txBody>
      </p:sp>
      <p:pic>
        <p:nvPicPr>
          <p:cNvPr id="2" name="Picture 1" descr="tidal-bore-peticodiac-1024x5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2" y="1175825"/>
            <a:ext cx="6074932" cy="3417149"/>
          </a:xfrm>
          <a:prstGeom prst="rect">
            <a:avLst/>
          </a:prstGeom>
        </p:spPr>
      </p:pic>
      <p:sp>
        <p:nvSpPr>
          <p:cNvPr id="3" name="TextBox 2"/>
          <p:cNvSpPr txBox="1"/>
          <p:nvPr/>
        </p:nvSpPr>
        <p:spPr>
          <a:xfrm>
            <a:off x="6800243" y="1458023"/>
            <a:ext cx="1886557" cy="1754327"/>
          </a:xfrm>
          <a:prstGeom prst="rect">
            <a:avLst/>
          </a:prstGeom>
          <a:noFill/>
        </p:spPr>
        <p:txBody>
          <a:bodyPr wrap="square" rtlCol="0">
            <a:spAutoFit/>
          </a:bodyPr>
          <a:lstStyle/>
          <a:p>
            <a:r>
              <a:rPr lang="en-US" sz="1800" i="1" dirty="0" smtClean="0">
                <a:solidFill>
                  <a:srgbClr val="FFFFFF"/>
                </a:solidFill>
              </a:rPr>
              <a:t>The tidal bore moves upstream along the </a:t>
            </a:r>
            <a:r>
              <a:rPr lang="en-US" sz="1800" i="1" dirty="0" err="1" smtClean="0">
                <a:solidFill>
                  <a:srgbClr val="FFFFFF"/>
                </a:solidFill>
              </a:rPr>
              <a:t>Peticodiac</a:t>
            </a:r>
            <a:r>
              <a:rPr lang="en-US" sz="1800" i="1" dirty="0" smtClean="0">
                <a:solidFill>
                  <a:srgbClr val="FFFFFF"/>
                </a:solidFill>
              </a:rPr>
              <a:t> </a:t>
            </a:r>
            <a:r>
              <a:rPr lang="en-US" sz="1800" i="1" dirty="0">
                <a:solidFill>
                  <a:srgbClr val="FFFFFF"/>
                </a:solidFill>
              </a:rPr>
              <a:t>River through </a:t>
            </a:r>
            <a:r>
              <a:rPr lang="en-US" sz="1800" i="1" dirty="0" smtClean="0">
                <a:solidFill>
                  <a:srgbClr val="FFFFFF"/>
                </a:solidFill>
              </a:rPr>
              <a:t>Riverview, NB.</a:t>
            </a:r>
            <a:endParaRPr lang="en-US" sz="1800" i="1" dirty="0">
              <a:solidFill>
                <a:srgbClr val="FFFFFF"/>
              </a:solidFill>
            </a:endParaRPr>
          </a:p>
        </p:txBody>
      </p:sp>
    </p:spTree>
    <p:extLst>
      <p:ext uri="{BB962C8B-B14F-4D97-AF65-F5344CB8AC3E}">
        <p14:creationId xmlns:p14="http://schemas.microsoft.com/office/powerpoint/2010/main" val="18701757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54"/>
            <a:ext cx="8229600" cy="1143000"/>
          </a:xfrm>
        </p:spPr>
        <p:txBody>
          <a:bodyPr/>
          <a:lstStyle/>
          <a:p>
            <a:r>
              <a:rPr lang="en-TT" dirty="0" smtClean="0">
                <a:solidFill>
                  <a:schemeClr val="bg1"/>
                </a:solidFill>
              </a:rPr>
              <a:t>Atmospheric Tides</a:t>
            </a:r>
            <a:endParaRPr lang="en-TT" dirty="0">
              <a:solidFill>
                <a:schemeClr val="bg1"/>
              </a:solidFill>
            </a:endParaRPr>
          </a:p>
        </p:txBody>
      </p:sp>
      <p:sp>
        <p:nvSpPr>
          <p:cNvPr id="3" name="Content Placeholder 2"/>
          <p:cNvSpPr>
            <a:spLocks noGrp="1"/>
          </p:cNvSpPr>
          <p:nvPr>
            <p:ph idx="1"/>
          </p:nvPr>
        </p:nvSpPr>
        <p:spPr>
          <a:xfrm>
            <a:off x="149468" y="1182330"/>
            <a:ext cx="4448909" cy="4525963"/>
          </a:xfrm>
        </p:spPr>
        <p:txBody>
          <a:bodyPr/>
          <a:lstStyle/>
          <a:p>
            <a:r>
              <a:rPr lang="en-TT" sz="2800" dirty="0" smtClean="0"/>
              <a:t>There are also tides in the atmosphere, driven by:</a:t>
            </a:r>
          </a:p>
          <a:p>
            <a:pPr lvl="1"/>
            <a:r>
              <a:rPr lang="en-TT" sz="2400" dirty="0" smtClean="0">
                <a:solidFill>
                  <a:schemeClr val="bg1"/>
                </a:solidFill>
              </a:rPr>
              <a:t>the heating of atmospheric gases by the Sun (the major forcing)</a:t>
            </a:r>
          </a:p>
          <a:p>
            <a:pPr lvl="1"/>
            <a:r>
              <a:rPr lang="en-TT" sz="2400" dirty="0">
                <a:solidFill>
                  <a:schemeClr val="bg1"/>
                </a:solidFill>
              </a:rPr>
              <a:t>g</a:t>
            </a:r>
            <a:r>
              <a:rPr lang="en-TT" sz="2400" dirty="0" smtClean="0">
                <a:solidFill>
                  <a:schemeClr val="bg1"/>
                </a:solidFill>
              </a:rPr>
              <a:t>ravitational attraction (Moon, Sun) – much smaller than solar forcing</a:t>
            </a:r>
          </a:p>
          <a:p>
            <a:r>
              <a:rPr lang="en-TT" sz="2800" dirty="0" smtClean="0">
                <a:solidFill>
                  <a:schemeClr val="bg1"/>
                </a:solidFill>
              </a:rPr>
              <a:t>Lead to periodic variations in Earth’s atmosphere at harmonics of 24 hrs (diurnal, semi-diurnal, and higher order harmonics)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86" y="1283677"/>
            <a:ext cx="4304714" cy="2690446"/>
          </a:xfrm>
          <a:prstGeom prst="rect">
            <a:avLst/>
          </a:prstGeom>
        </p:spPr>
      </p:pic>
      <p:sp>
        <p:nvSpPr>
          <p:cNvPr id="9" name="TextBox 8"/>
          <p:cNvSpPr txBox="1"/>
          <p:nvPr/>
        </p:nvSpPr>
        <p:spPr>
          <a:xfrm>
            <a:off x="4841923" y="4923691"/>
            <a:ext cx="4070839" cy="2000548"/>
          </a:xfrm>
          <a:prstGeom prst="rect">
            <a:avLst/>
          </a:prstGeom>
          <a:noFill/>
        </p:spPr>
        <p:txBody>
          <a:bodyPr wrap="square" rtlCol="0">
            <a:spAutoFit/>
          </a:bodyPr>
          <a:lstStyle/>
          <a:p>
            <a:r>
              <a:rPr lang="en-TT" sz="2000" dirty="0">
                <a:solidFill>
                  <a:schemeClr val="bg1"/>
                </a:solidFill>
              </a:rPr>
              <a:t>Amplitude grows with height, as density decreases, leading to wave breaking in the upper atmosphere and energy dissipation</a:t>
            </a:r>
          </a:p>
          <a:p>
            <a:endParaRPr lang="en-TT" sz="2000" dirty="0"/>
          </a:p>
        </p:txBody>
      </p:sp>
      <p:sp>
        <p:nvSpPr>
          <p:cNvPr id="10" name="TextBox 9"/>
          <p:cNvSpPr txBox="1"/>
          <p:nvPr/>
        </p:nvSpPr>
        <p:spPr>
          <a:xfrm>
            <a:off x="4755805" y="4106008"/>
            <a:ext cx="4273895" cy="738664"/>
          </a:xfrm>
          <a:prstGeom prst="rect">
            <a:avLst/>
          </a:prstGeom>
          <a:noFill/>
        </p:spPr>
        <p:txBody>
          <a:bodyPr wrap="square" rtlCol="0">
            <a:spAutoFit/>
          </a:bodyPr>
          <a:lstStyle/>
          <a:p>
            <a:r>
              <a:rPr lang="en-TT" sz="1400" i="1" dirty="0" smtClean="0">
                <a:solidFill>
                  <a:schemeClr val="bg1"/>
                </a:solidFill>
              </a:rPr>
              <a:t>Wind and temperature diurnal and semidiurnal tides from TIMED satellite instruments, Sept. 2005 (</a:t>
            </a:r>
            <a:r>
              <a:rPr lang="en-TT" sz="1400" i="1" dirty="0">
                <a:solidFill>
                  <a:schemeClr val="bg1"/>
                </a:solidFill>
              </a:rPr>
              <a:t>Jens </a:t>
            </a:r>
            <a:r>
              <a:rPr lang="en-TT" sz="1400" i="1" dirty="0" err="1" smtClean="0">
                <a:solidFill>
                  <a:schemeClr val="bg1"/>
                </a:solidFill>
              </a:rPr>
              <a:t>Oberheide</a:t>
            </a:r>
            <a:r>
              <a:rPr lang="en-TT" sz="1400" i="1" dirty="0" smtClean="0">
                <a:solidFill>
                  <a:schemeClr val="bg1"/>
                </a:solidFill>
              </a:rPr>
              <a:t>, Clemson University)</a:t>
            </a:r>
            <a:endParaRPr lang="en-TT" sz="1400" i="1" dirty="0">
              <a:solidFill>
                <a:schemeClr val="bg1"/>
              </a:solidFill>
            </a:endParaRPr>
          </a:p>
        </p:txBody>
      </p:sp>
    </p:spTree>
    <p:extLst>
      <p:ext uri="{BB962C8B-B14F-4D97-AF65-F5344CB8AC3E}">
        <p14:creationId xmlns:p14="http://schemas.microsoft.com/office/powerpoint/2010/main" val="36132684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Moon’s orbit</a:t>
            </a:r>
          </a:p>
        </p:txBody>
      </p:sp>
      <p:sp>
        <p:nvSpPr>
          <p:cNvPr id="21506" name="Content Placeholder 2"/>
          <p:cNvSpPr>
            <a:spLocks noGrp="1"/>
          </p:cNvSpPr>
          <p:nvPr>
            <p:ph idx="1"/>
          </p:nvPr>
        </p:nvSpPr>
        <p:spPr>
          <a:xfrm>
            <a:off x="195261" y="1193397"/>
            <a:ext cx="8788523" cy="5426498"/>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The Moon, like the Earth, orbits the Sun.  </a:t>
            </a:r>
            <a:r>
              <a:rPr lang="en-TT" sz="2800" dirty="0">
                <a:solidFill>
                  <a:srgbClr val="FFFFFF"/>
                </a:solidFill>
                <a:ea typeface="ＭＳ Ｐゴシック" pitchFamily="-72" charset="-128"/>
                <a:cs typeface="ＭＳ Ｐゴシック" pitchFamily="-72" charset="-128"/>
              </a:rPr>
              <a:t>T</a:t>
            </a:r>
            <a:r>
              <a:rPr lang="en-TT" sz="2800" dirty="0" smtClean="0">
                <a:solidFill>
                  <a:srgbClr val="FFFFFF"/>
                </a:solidFill>
                <a:ea typeface="ＭＳ Ｐゴシック" pitchFamily="-72" charset="-128"/>
                <a:cs typeface="ＭＳ Ｐゴシック" pitchFamily="-72" charset="-128"/>
              </a:rPr>
              <a:t>he Earth-Moon system orbits around a mutual center of gravity called a </a:t>
            </a:r>
            <a:r>
              <a:rPr lang="en-TT" sz="2800" u="sng" dirty="0" smtClean="0">
                <a:solidFill>
                  <a:srgbClr val="FFFFFF"/>
                </a:solidFill>
                <a:ea typeface="ＭＳ Ｐゴシック" pitchFamily="-72" charset="-128"/>
                <a:cs typeface="ＭＳ Ｐゴシック" pitchFamily="-72" charset="-128"/>
              </a:rPr>
              <a:t>barycenter</a:t>
            </a:r>
            <a:r>
              <a:rPr lang="en-TT" sz="2800" dirty="0" smtClean="0">
                <a:solidFill>
                  <a:srgbClr val="FFFFFF"/>
                </a:solidFill>
                <a:ea typeface="ＭＳ Ｐゴシック" pitchFamily="-72" charset="-128"/>
                <a:cs typeface="ＭＳ Ｐゴシック" pitchFamily="-72" charset="-128"/>
              </a:rPr>
              <a:t>.</a:t>
            </a:r>
            <a:r>
              <a:rPr lang="en-TT" sz="2800" dirty="0">
                <a:solidFill>
                  <a:srgbClr val="FFFFFF"/>
                </a:solidFill>
                <a:ea typeface="ＭＳ Ｐゴシック" pitchFamily="-72" charset="-128"/>
                <a:cs typeface="ＭＳ Ｐゴシック" pitchFamily="-72" charset="-128"/>
              </a:rPr>
              <a:t> </a:t>
            </a:r>
            <a:r>
              <a:rPr lang="en-TT" sz="2800" dirty="0" smtClean="0">
                <a:solidFill>
                  <a:srgbClr val="FFFFFF"/>
                </a:solidFill>
                <a:ea typeface="ＭＳ Ｐゴシック" pitchFamily="-72" charset="-128"/>
                <a:cs typeface="ＭＳ Ｐゴシック" pitchFamily="-72" charset="-128"/>
              </a:rPr>
              <a:t> Its location is about 1700 km under the surface of the Earth, and does not change regardless of the Moon’s phase.</a:t>
            </a: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2" name="Picture 1" descr="earth-moon-rod-baln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725" y="3214390"/>
            <a:ext cx="5172075" cy="3238500"/>
          </a:xfrm>
          <a:prstGeom prst="rect">
            <a:avLst/>
          </a:prstGeom>
        </p:spPr>
      </p:pic>
      <p:sp>
        <p:nvSpPr>
          <p:cNvPr id="3" name="Rectangle 2"/>
          <p:cNvSpPr/>
          <p:nvPr/>
        </p:nvSpPr>
        <p:spPr>
          <a:xfrm>
            <a:off x="195262" y="4742219"/>
            <a:ext cx="2985222" cy="1754327"/>
          </a:xfrm>
          <a:prstGeom prst="rect">
            <a:avLst/>
          </a:prstGeom>
        </p:spPr>
        <p:txBody>
          <a:bodyPr wrap="square">
            <a:spAutoFit/>
          </a:bodyPr>
          <a:lstStyle/>
          <a:p>
            <a:r>
              <a:rPr lang="en-US" sz="1800" i="1" dirty="0" smtClean="0">
                <a:solidFill>
                  <a:srgbClr val="FFFFFF"/>
                </a:solidFill>
              </a:rPr>
              <a:t>Image </a:t>
            </a:r>
            <a:r>
              <a:rPr lang="en-US" sz="1800" i="1" dirty="0" err="1" smtClean="0">
                <a:solidFill>
                  <a:srgbClr val="FFFFFF"/>
                </a:solidFill>
              </a:rPr>
              <a:t>credit:</a:t>
            </a:r>
            <a:r>
              <a:rPr lang="en-US" sz="1800" i="1" dirty="0" err="1" smtClean="0">
                <a:solidFill>
                  <a:srgbClr val="FFFFFF"/>
                </a:solidFill>
                <a:hlinkClick r:id="rId4"/>
              </a:rPr>
              <a:t>http</a:t>
            </a:r>
            <a:r>
              <a:rPr lang="en-US" sz="1800" i="1" dirty="0">
                <a:solidFill>
                  <a:srgbClr val="FFFFFF"/>
                </a:solidFill>
                <a:hlinkClick r:id="rId4"/>
              </a:rPr>
              <a:t>://www.swampfoxnews.com/swfxgrfx/cartoons/editopic/earth-moon-rod-</a:t>
            </a:r>
            <a:r>
              <a:rPr lang="en-US" sz="1800" i="1" dirty="0" smtClean="0">
                <a:solidFill>
                  <a:srgbClr val="FFFFFF"/>
                </a:solidFill>
                <a:hlinkClick r:id="rId4"/>
              </a:rPr>
              <a:t>balnc.jpg</a:t>
            </a:r>
            <a:endParaRPr lang="en-US" sz="1800" i="1" dirty="0" smtClean="0">
              <a:solidFill>
                <a:srgbClr val="FFFFFF"/>
              </a:solidFill>
            </a:endParaRPr>
          </a:p>
          <a:p>
            <a:endParaRPr lang="en-US" sz="1800" i="1" dirty="0">
              <a:solidFill>
                <a:srgbClr val="FFFFFF"/>
              </a:solidFill>
            </a:endParaRPr>
          </a:p>
        </p:txBody>
      </p:sp>
    </p:spTree>
    <p:extLst>
      <p:ext uri="{BB962C8B-B14F-4D97-AF65-F5344CB8AC3E}">
        <p14:creationId xmlns:p14="http://schemas.microsoft.com/office/powerpoint/2010/main" val="24458051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Tide resources and activities</a:t>
            </a:r>
          </a:p>
        </p:txBody>
      </p:sp>
      <p:sp>
        <p:nvSpPr>
          <p:cNvPr id="5" name="Rectangle 4"/>
          <p:cNvSpPr/>
          <p:nvPr/>
        </p:nvSpPr>
        <p:spPr>
          <a:xfrm>
            <a:off x="457200" y="1222782"/>
            <a:ext cx="8783884" cy="5016758"/>
          </a:xfrm>
          <a:prstGeom prst="rect">
            <a:avLst/>
          </a:prstGeom>
        </p:spPr>
        <p:txBody>
          <a:bodyPr wrap="square">
            <a:spAutoFit/>
          </a:bodyPr>
          <a:lstStyle/>
          <a:p>
            <a:r>
              <a:rPr lang="en-TT" sz="2000" dirty="0" smtClean="0">
                <a:solidFill>
                  <a:srgbClr val="FFFFFF"/>
                </a:solidFill>
              </a:rPr>
              <a:t>The Monterey Institute has a simple daily tides animation:</a:t>
            </a:r>
          </a:p>
          <a:p>
            <a:r>
              <a:rPr lang="en-TT" sz="2000" dirty="0">
                <a:solidFill>
                  <a:srgbClr val="FFFFFF"/>
                </a:solidFill>
                <a:hlinkClick r:id="rId3"/>
              </a:rPr>
              <a:t>http://www.montereyinstitute.org/noaa/lesson10/</a:t>
            </a:r>
            <a:r>
              <a:rPr lang="en-TT" sz="2000" dirty="0" smtClean="0">
                <a:solidFill>
                  <a:srgbClr val="FFFFFF"/>
                </a:solidFill>
                <a:hlinkClick r:id="rId3"/>
              </a:rPr>
              <a:t>l10la1_a.html</a:t>
            </a:r>
            <a:endParaRPr lang="en-TT" sz="2000" dirty="0" smtClean="0">
              <a:solidFill>
                <a:srgbClr val="FFFFFF"/>
              </a:solidFill>
            </a:endParaRPr>
          </a:p>
          <a:p>
            <a:endParaRPr lang="en-TT" sz="2000" dirty="0">
              <a:solidFill>
                <a:srgbClr val="FFFFFF"/>
              </a:solidFill>
            </a:endParaRPr>
          </a:p>
          <a:p>
            <a:r>
              <a:rPr lang="en-TT" sz="2000" dirty="0">
                <a:solidFill>
                  <a:srgbClr val="FFFFFF"/>
                </a:solidFill>
              </a:rPr>
              <a:t>The NOAA Ocean explorer has a short animated video explaining tides:  </a:t>
            </a:r>
            <a:r>
              <a:rPr lang="en-TT" sz="2000" dirty="0">
                <a:solidFill>
                  <a:srgbClr val="FFFFFF"/>
                </a:solidFill>
                <a:hlinkClick r:id="rId4"/>
              </a:rPr>
              <a:t>http://oceanexplorer.noaa.gov/edu/learning/player/lesson10.</a:t>
            </a:r>
            <a:r>
              <a:rPr lang="en-TT" sz="2000" dirty="0" smtClean="0">
                <a:solidFill>
                  <a:srgbClr val="FFFFFF"/>
                </a:solidFill>
                <a:hlinkClick r:id="rId4"/>
              </a:rPr>
              <a:t>html</a:t>
            </a:r>
            <a:endParaRPr lang="en-TT" sz="2000" dirty="0" smtClean="0">
              <a:solidFill>
                <a:srgbClr val="FFFFFF"/>
              </a:solidFill>
            </a:endParaRPr>
          </a:p>
          <a:p>
            <a:endParaRPr lang="en-TT" sz="2000" dirty="0">
              <a:solidFill>
                <a:srgbClr val="FFFFFF"/>
              </a:solidFill>
            </a:endParaRPr>
          </a:p>
          <a:p>
            <a:r>
              <a:rPr lang="en-TT" sz="2000" dirty="0">
                <a:solidFill>
                  <a:srgbClr val="FFFFFF"/>
                </a:solidFill>
              </a:rPr>
              <a:t>NOAA Ups and Dowms is a high school level lesson plan about </a:t>
            </a:r>
            <a:r>
              <a:rPr lang="en-TT" sz="2000" dirty="0" smtClean="0">
                <a:solidFill>
                  <a:srgbClr val="FFFFFF"/>
                </a:solidFill>
              </a:rPr>
              <a:t/>
            </a:r>
            <a:br>
              <a:rPr lang="en-TT" sz="2000" dirty="0" smtClean="0">
                <a:solidFill>
                  <a:srgbClr val="FFFFFF"/>
                </a:solidFill>
              </a:rPr>
            </a:br>
            <a:r>
              <a:rPr lang="en-TT" sz="2000" dirty="0" smtClean="0">
                <a:solidFill>
                  <a:srgbClr val="FFFFFF"/>
                </a:solidFill>
              </a:rPr>
              <a:t>reserarching </a:t>
            </a:r>
            <a:r>
              <a:rPr lang="en-TT" sz="2000" dirty="0">
                <a:solidFill>
                  <a:srgbClr val="FFFFFF"/>
                </a:solidFill>
              </a:rPr>
              <a:t>and explaining tides: </a:t>
            </a:r>
            <a:r>
              <a:rPr lang="en-TT" sz="2000" dirty="0">
                <a:solidFill>
                  <a:srgbClr val="FFFFFF"/>
                </a:solidFill>
                <a:hlinkClick r:id="rId5"/>
              </a:rPr>
              <a:t>http://oceanservice.noaa.gov/education/lessons/</a:t>
            </a:r>
            <a:r>
              <a:rPr lang="en-TT" sz="2000" dirty="0" smtClean="0">
                <a:solidFill>
                  <a:srgbClr val="FFFFFF"/>
                </a:solidFill>
                <a:hlinkClick r:id="rId5"/>
              </a:rPr>
              <a:t>ups_downs.html</a:t>
            </a:r>
            <a:endParaRPr lang="en-TT" sz="2000" dirty="0" smtClean="0">
              <a:solidFill>
                <a:srgbClr val="FFFFFF"/>
              </a:solidFill>
            </a:endParaRPr>
          </a:p>
          <a:p>
            <a:endParaRPr lang="en-TT" sz="2000" dirty="0">
              <a:solidFill>
                <a:srgbClr val="FFFFFF"/>
              </a:solidFill>
            </a:endParaRPr>
          </a:p>
          <a:p>
            <a:r>
              <a:rPr lang="en-TT" sz="2000" dirty="0" smtClean="0">
                <a:solidFill>
                  <a:srgbClr val="FFFFFF"/>
                </a:solidFill>
              </a:rPr>
              <a:t>NOAA Tides Online is an easily-searchable </a:t>
            </a:r>
            <a:r>
              <a:rPr lang="en-TT" sz="2000" dirty="0">
                <a:solidFill>
                  <a:srgbClr val="FFFFFF"/>
                </a:solidFill>
              </a:rPr>
              <a:t>database:  </a:t>
            </a:r>
            <a:r>
              <a:rPr lang="en-TT" sz="2000" dirty="0">
                <a:solidFill>
                  <a:srgbClr val="FFFFFF"/>
                </a:solidFill>
                <a:hlinkClick r:id="rId6"/>
              </a:rPr>
              <a:t>http://</a:t>
            </a:r>
            <a:r>
              <a:rPr lang="en-TT" sz="2000" dirty="0" smtClean="0">
                <a:solidFill>
                  <a:srgbClr val="FFFFFF"/>
                </a:solidFill>
                <a:hlinkClick r:id="rId6"/>
              </a:rPr>
              <a:t>tidesonline.nos.noaa.gov</a:t>
            </a:r>
            <a:endParaRPr lang="en-TT" sz="2000" dirty="0" smtClean="0">
              <a:solidFill>
                <a:srgbClr val="FFFFFF"/>
              </a:solidFill>
            </a:endParaRPr>
          </a:p>
          <a:p>
            <a:endParaRPr lang="en-TT" sz="2000" dirty="0">
              <a:solidFill>
                <a:srgbClr val="FFFFFF"/>
              </a:solidFill>
            </a:endParaRPr>
          </a:p>
          <a:p>
            <a:r>
              <a:rPr lang="en-TT" sz="2000" dirty="0">
                <a:solidFill>
                  <a:srgbClr val="FFFFFF"/>
                </a:solidFill>
              </a:rPr>
              <a:t>Great </a:t>
            </a:r>
            <a:r>
              <a:rPr lang="en-TT" sz="2000" dirty="0" smtClean="0">
                <a:solidFill>
                  <a:srgbClr val="FFFFFF"/>
                </a:solidFill>
              </a:rPr>
              <a:t>Lakes </a:t>
            </a:r>
            <a:r>
              <a:rPr lang="en-TT" sz="2000" dirty="0">
                <a:solidFill>
                  <a:srgbClr val="FFFFFF"/>
                </a:solidFill>
              </a:rPr>
              <a:t>Online shows the same data as Tides Online, but for Great Lakes states:  </a:t>
            </a:r>
            <a:r>
              <a:rPr lang="en-TT" sz="2000" dirty="0">
                <a:solidFill>
                  <a:srgbClr val="FFFFFF"/>
                </a:solidFill>
                <a:hlinkClick r:id="rId7"/>
              </a:rPr>
              <a:t>http://</a:t>
            </a:r>
            <a:r>
              <a:rPr lang="en-TT" sz="2000" dirty="0" smtClean="0">
                <a:solidFill>
                  <a:srgbClr val="FFFFFF"/>
                </a:solidFill>
                <a:hlinkClick r:id="rId7"/>
              </a:rPr>
              <a:t>glakesonline.nos.noaa.gov</a:t>
            </a:r>
            <a:endParaRPr lang="en-TT" sz="2000" dirty="0" smtClean="0">
              <a:solidFill>
                <a:srgbClr val="FFFFFF"/>
              </a:solidFill>
            </a:endParaRPr>
          </a:p>
          <a:p>
            <a:endParaRPr lang="en-TT" sz="2000" dirty="0" smtClean="0">
              <a:solidFill>
                <a:srgbClr val="FFFFFF"/>
              </a:solidFill>
            </a:endParaRPr>
          </a:p>
        </p:txBody>
      </p:sp>
    </p:spTree>
    <p:extLst>
      <p:ext uri="{BB962C8B-B14F-4D97-AF65-F5344CB8AC3E}">
        <p14:creationId xmlns:p14="http://schemas.microsoft.com/office/powerpoint/2010/main" val="15860613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Tide resources and activities</a:t>
            </a:r>
          </a:p>
        </p:txBody>
      </p:sp>
      <p:sp>
        <p:nvSpPr>
          <p:cNvPr id="5" name="Rectangle 4"/>
          <p:cNvSpPr/>
          <p:nvPr/>
        </p:nvSpPr>
        <p:spPr>
          <a:xfrm>
            <a:off x="457200" y="1352123"/>
            <a:ext cx="8278253" cy="5324535"/>
          </a:xfrm>
          <a:prstGeom prst="rect">
            <a:avLst/>
          </a:prstGeom>
        </p:spPr>
        <p:txBody>
          <a:bodyPr wrap="square">
            <a:spAutoFit/>
          </a:bodyPr>
          <a:lstStyle/>
          <a:p>
            <a:r>
              <a:rPr lang="en-TT" sz="2000" dirty="0" smtClean="0">
                <a:solidFill>
                  <a:srgbClr val="FFFFFF"/>
                </a:solidFill>
              </a:rPr>
              <a:t>The Tide and Current Predictor site does </a:t>
            </a:r>
            <a:r>
              <a:rPr lang="en-TT" sz="2000" dirty="0">
                <a:solidFill>
                  <a:srgbClr val="FFFFFF"/>
                </a:solidFill>
              </a:rPr>
              <a:t>just that:  </a:t>
            </a:r>
            <a:r>
              <a:rPr lang="en-TT" sz="2000" dirty="0">
                <a:solidFill>
                  <a:srgbClr val="FFFFFF"/>
                </a:solidFill>
                <a:hlinkClick r:id="rId3"/>
              </a:rPr>
              <a:t>http://tbone.biol.sc.edu/tide/</a:t>
            </a:r>
            <a:r>
              <a:rPr lang="en-TT" sz="2000" dirty="0" smtClean="0">
                <a:solidFill>
                  <a:srgbClr val="FFFFFF"/>
                </a:solidFill>
                <a:hlinkClick r:id="rId3"/>
              </a:rPr>
              <a:t>index.html</a:t>
            </a:r>
            <a:endParaRPr lang="en-TT" sz="2000" dirty="0" smtClean="0">
              <a:solidFill>
                <a:srgbClr val="FFFFFF"/>
              </a:solidFill>
            </a:endParaRPr>
          </a:p>
          <a:p>
            <a:endParaRPr lang="en-TT" sz="2000" dirty="0">
              <a:solidFill>
                <a:srgbClr val="FFFFFF"/>
              </a:solidFill>
            </a:endParaRPr>
          </a:p>
          <a:p>
            <a:r>
              <a:rPr lang="en-TT" sz="2000" dirty="0">
                <a:solidFill>
                  <a:srgbClr val="FFFFFF"/>
                </a:solidFill>
              </a:rPr>
              <a:t>The University of Nebraska Class Action simulations cover spring and neap tides, as well as other orbital parameters of the Moon such as eclipses, phases, and more:  </a:t>
            </a:r>
            <a:r>
              <a:rPr lang="en-TT" sz="2000" dirty="0">
                <a:solidFill>
                  <a:srgbClr val="FFFFFF"/>
                </a:solidFill>
                <a:hlinkClick r:id="rId4"/>
              </a:rPr>
              <a:t>http://astro.unl.edu/</a:t>
            </a:r>
            <a:r>
              <a:rPr lang="en-TT" sz="2000" dirty="0" smtClean="0">
                <a:solidFill>
                  <a:srgbClr val="FFFFFF"/>
                </a:solidFill>
                <a:hlinkClick r:id="rId4"/>
              </a:rPr>
              <a:t>animationsLinks.html</a:t>
            </a:r>
            <a:endParaRPr lang="en-TT" sz="2000" dirty="0" smtClean="0">
              <a:solidFill>
                <a:srgbClr val="FFFFFF"/>
              </a:solidFill>
            </a:endParaRPr>
          </a:p>
          <a:p>
            <a:endParaRPr lang="en-TT" sz="2000" dirty="0">
              <a:solidFill>
                <a:srgbClr val="FFFFFF"/>
              </a:solidFill>
            </a:endParaRPr>
          </a:p>
          <a:p>
            <a:r>
              <a:rPr lang="en-TT" sz="2000" dirty="0" smtClean="0">
                <a:solidFill>
                  <a:srgbClr val="FFFFFF"/>
                </a:solidFill>
              </a:rPr>
              <a:t>Stephen </a:t>
            </a:r>
            <a:r>
              <a:rPr lang="en-TT" sz="2000" dirty="0">
                <a:solidFill>
                  <a:srgbClr val="FFFFFF"/>
                </a:solidFill>
              </a:rPr>
              <a:t>Edberg at NASA JPL </a:t>
            </a:r>
            <a:r>
              <a:rPr lang="en-TT" sz="2000" dirty="0" smtClean="0">
                <a:solidFill>
                  <a:srgbClr val="FFFFFF"/>
                </a:solidFill>
              </a:rPr>
              <a:t>has </a:t>
            </a:r>
            <a:r>
              <a:rPr lang="en-TT" sz="2000" dirty="0">
                <a:solidFill>
                  <a:srgbClr val="FFFFFF"/>
                </a:solidFill>
              </a:rPr>
              <a:t>developed a demonstration using a spring or a Slinky to explain why there is a tidal bulge in Earth’s oceans  opposite the Moon:  </a:t>
            </a:r>
            <a:r>
              <a:rPr lang="en-TT" sz="2000" dirty="0">
                <a:solidFill>
                  <a:srgbClr val="FFFFFF"/>
                </a:solidFill>
                <a:hlinkClick r:id="rId5"/>
              </a:rPr>
              <a:t>http://pumas.jpl.nasa.gov/files/01_25_11_1.</a:t>
            </a:r>
            <a:r>
              <a:rPr lang="en-TT" sz="2000" dirty="0" smtClean="0">
                <a:solidFill>
                  <a:srgbClr val="FFFFFF"/>
                </a:solidFill>
                <a:hlinkClick r:id="rId5"/>
              </a:rPr>
              <a:t>pdf</a:t>
            </a:r>
            <a:endParaRPr lang="en-TT" sz="2000" dirty="0" smtClean="0">
              <a:solidFill>
                <a:srgbClr val="FFFFFF"/>
              </a:solidFill>
            </a:endParaRPr>
          </a:p>
          <a:p>
            <a:endParaRPr lang="en-TT" sz="2000" dirty="0">
              <a:solidFill>
                <a:srgbClr val="FFFFFF"/>
              </a:solidFill>
            </a:endParaRPr>
          </a:p>
          <a:p>
            <a:r>
              <a:rPr lang="en-TT" sz="2000" dirty="0" smtClean="0">
                <a:solidFill>
                  <a:srgbClr val="FFFFFF"/>
                </a:solidFill>
              </a:rPr>
              <a:t>This web page has interactive images </a:t>
            </a:r>
            <a:r>
              <a:rPr lang="en-TT" sz="2000" dirty="0">
                <a:solidFill>
                  <a:srgbClr val="FFFFFF"/>
                </a:solidFill>
              </a:rPr>
              <a:t>that show shoreline </a:t>
            </a:r>
            <a:r>
              <a:rPr lang="en-TT" sz="2000" dirty="0" smtClean="0">
                <a:solidFill>
                  <a:srgbClr val="FFFFFF"/>
                </a:solidFill>
              </a:rPr>
              <a:t>scenes </a:t>
            </a:r>
            <a:r>
              <a:rPr lang="en-TT" sz="2000" dirty="0">
                <a:solidFill>
                  <a:srgbClr val="FFFFFF"/>
                </a:solidFill>
              </a:rPr>
              <a:t>at </a:t>
            </a:r>
            <a:r>
              <a:rPr lang="en-TT" sz="2000" dirty="0" smtClean="0">
                <a:solidFill>
                  <a:srgbClr val="FFFFFF"/>
                </a:solidFill>
              </a:rPr>
              <a:t>two different tides:  </a:t>
            </a:r>
            <a:r>
              <a:rPr lang="en-TT" sz="2000" dirty="0">
                <a:solidFill>
                  <a:srgbClr val="FFFFFF"/>
                </a:solidFill>
                <a:hlinkClick r:id="rId6"/>
              </a:rPr>
              <a:t>http://www.buzzfeed.com/richardhjames/stunning-images-that-show-how-the-tide-transforms-the-bri#</a:t>
            </a:r>
            <a:r>
              <a:rPr lang="en-TT" sz="2000" dirty="0" smtClean="0">
                <a:solidFill>
                  <a:srgbClr val="FFFFFF"/>
                </a:solidFill>
                <a:hlinkClick r:id="rId6"/>
              </a:rPr>
              <a:t>13lkctp</a:t>
            </a:r>
            <a:endParaRPr lang="en-TT" sz="2000" dirty="0" smtClean="0">
              <a:solidFill>
                <a:srgbClr val="FFFFFF"/>
              </a:solidFill>
            </a:endParaRPr>
          </a:p>
          <a:p>
            <a:endParaRPr lang="en-TT" sz="2000" dirty="0" smtClean="0">
              <a:solidFill>
                <a:srgbClr val="FFFFFF"/>
              </a:solidFill>
            </a:endParaRPr>
          </a:p>
          <a:p>
            <a:r>
              <a:rPr lang="en-TT" sz="2000" dirty="0" smtClean="0">
                <a:solidFill>
                  <a:srgbClr val="FFFFFF"/>
                </a:solidFill>
              </a:rPr>
              <a:t> </a:t>
            </a:r>
          </a:p>
        </p:txBody>
      </p:sp>
    </p:spTree>
    <p:extLst>
      <p:ext uri="{BB962C8B-B14F-4D97-AF65-F5344CB8AC3E}">
        <p14:creationId xmlns:p14="http://schemas.microsoft.com/office/powerpoint/2010/main" val="34741631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p:txBody>
          <a:bodyPr/>
          <a:lstStyle/>
          <a:p>
            <a:r>
              <a:rPr lang="en-TT" dirty="0" smtClean="0">
                <a:solidFill>
                  <a:schemeClr val="bg1"/>
                </a:solidFill>
                <a:ea typeface="ＭＳ Ｐゴシック" pitchFamily="-72" charset="-128"/>
                <a:cs typeface="ＭＳ Ｐゴシック" pitchFamily="-72" charset="-128"/>
              </a:rPr>
              <a:t>Additional Resources on Windows to the Universe</a:t>
            </a:r>
          </a:p>
        </p:txBody>
      </p:sp>
      <p:sp>
        <p:nvSpPr>
          <p:cNvPr id="148482" name="Content Placeholder 2"/>
          <p:cNvSpPr>
            <a:spLocks noGrp="1"/>
          </p:cNvSpPr>
          <p:nvPr>
            <p:ph sz="half" idx="1"/>
          </p:nvPr>
        </p:nvSpPr>
        <p:spPr>
          <a:xfrm>
            <a:off x="457200" y="1704975"/>
            <a:ext cx="8229600" cy="4525963"/>
          </a:xfrm>
        </p:spPr>
        <p:txBody>
          <a:bodyPr/>
          <a:lstStyle/>
          <a:p>
            <a:pPr>
              <a:defRPr/>
            </a:pPr>
            <a:r>
              <a:rPr lang="en-TT" dirty="0" smtClean="0">
                <a:solidFill>
                  <a:schemeClr val="bg1"/>
                </a:solidFill>
                <a:ea typeface="ＭＳ Ｐゴシック" pitchFamily="-72" charset="-128"/>
                <a:cs typeface="ＭＳ Ｐゴシック" pitchFamily="-72" charset="-128"/>
                <a:hlinkClick r:id="rId3"/>
              </a:rPr>
              <a:t>Earth’s Moon</a:t>
            </a:r>
            <a:endParaRPr lang="en-TT" dirty="0" smtClean="0">
              <a:solidFill>
                <a:schemeClr val="bg1"/>
              </a:solidFill>
              <a:ea typeface="ＭＳ Ｐゴシック" pitchFamily="-72" charset="-128"/>
              <a:cs typeface="ＭＳ Ｐゴシック" pitchFamily="-72" charset="-128"/>
              <a:hlinkClick r:id="rId4"/>
            </a:endParaRPr>
          </a:p>
          <a:p>
            <a:pPr>
              <a:defRPr/>
            </a:pPr>
            <a:r>
              <a:rPr lang="en-TT" dirty="0" smtClean="0">
                <a:solidFill>
                  <a:schemeClr val="bg1"/>
                </a:solidFill>
                <a:ea typeface="ＭＳ Ｐゴシック" pitchFamily="-72" charset="-128"/>
                <a:cs typeface="ＭＳ Ｐゴシック" pitchFamily="-72" charset="-128"/>
                <a:hlinkClick r:id="rId4"/>
              </a:rPr>
              <a:t>Moon’s Orbit and Rotation</a:t>
            </a:r>
            <a:endParaRPr lang="en-TT" dirty="0" smtClean="0">
              <a:solidFill>
                <a:schemeClr val="bg1"/>
              </a:solidFill>
              <a:ea typeface="ＭＳ Ｐゴシック" pitchFamily="-72" charset="-128"/>
              <a:cs typeface="ＭＳ Ｐゴシック" pitchFamily="-72" charset="-128"/>
            </a:endParaRPr>
          </a:p>
          <a:p>
            <a:pPr>
              <a:defRPr/>
            </a:pPr>
            <a:r>
              <a:rPr lang="en-TT" dirty="0" smtClean="0">
                <a:solidFill>
                  <a:schemeClr val="bg1"/>
                </a:solidFill>
                <a:ea typeface="ＭＳ Ｐゴシック" pitchFamily="-72" charset="-128"/>
                <a:cs typeface="ＭＳ Ｐゴシック" pitchFamily="-72" charset="-128"/>
                <a:hlinkClick r:id="rId5"/>
              </a:rPr>
              <a:t>Lunar Phases</a:t>
            </a:r>
            <a:endParaRPr lang="en-TT" dirty="0" smtClean="0">
              <a:solidFill>
                <a:schemeClr val="bg1"/>
              </a:solidFill>
              <a:ea typeface="ＭＳ Ｐゴシック" pitchFamily="-72" charset="-128"/>
              <a:cs typeface="ＭＳ Ｐゴシック" pitchFamily="-72" charset="-128"/>
            </a:endParaRPr>
          </a:p>
          <a:p>
            <a:pPr>
              <a:defRPr/>
            </a:pPr>
            <a:r>
              <a:rPr lang="en-TT" dirty="0" smtClean="0">
                <a:solidFill>
                  <a:schemeClr val="bg1"/>
                </a:solidFill>
                <a:ea typeface="ＭＳ Ｐゴシック" pitchFamily="-72" charset="-128"/>
                <a:cs typeface="ＭＳ Ｐゴシック" pitchFamily="-72" charset="-128"/>
                <a:hlinkClick r:id="rId6"/>
              </a:rPr>
              <a:t>Lunar eclipses</a:t>
            </a:r>
            <a:endParaRPr lang="en-TT" dirty="0" smtClean="0">
              <a:solidFill>
                <a:schemeClr val="bg1"/>
              </a:solidFill>
              <a:ea typeface="ＭＳ Ｐゴシック" pitchFamily="-72" charset="-128"/>
              <a:cs typeface="ＭＳ Ｐゴシック" pitchFamily="-72" charset="-128"/>
            </a:endParaRPr>
          </a:p>
          <a:p>
            <a:pPr>
              <a:defRPr/>
            </a:pPr>
            <a:r>
              <a:rPr lang="en-TT" dirty="0" smtClean="0">
                <a:solidFill>
                  <a:schemeClr val="bg1"/>
                </a:solidFill>
                <a:ea typeface="ＭＳ Ｐゴシック" pitchFamily="-72" charset="-128"/>
                <a:cs typeface="ＭＳ Ｐゴシック" pitchFamily="-72" charset="-128"/>
                <a:hlinkClick r:id="rId7"/>
              </a:rPr>
              <a:t>Tides</a:t>
            </a:r>
            <a:endParaRPr lang="en-TT" dirty="0" smtClean="0">
              <a:solidFill>
                <a:schemeClr val="bg1"/>
              </a:solidFill>
              <a:ea typeface="ＭＳ Ｐゴシック" pitchFamily="-72" charset="-128"/>
              <a:cs typeface="ＭＳ Ｐゴシック" pitchFamily="-72" charset="-128"/>
            </a:endParaRPr>
          </a:p>
          <a:p>
            <a:pPr>
              <a:defRPr/>
            </a:pPr>
            <a:r>
              <a:rPr lang="en-TT" dirty="0" smtClean="0">
                <a:solidFill>
                  <a:schemeClr val="bg1"/>
                </a:solidFill>
                <a:ea typeface="ＭＳ Ｐゴシック" pitchFamily="-72" charset="-128"/>
                <a:cs typeface="ＭＳ Ｐゴシック" pitchFamily="-72" charset="-128"/>
                <a:hlinkClick r:id="rId8"/>
              </a:rPr>
              <a:t>Tidewater</a:t>
            </a:r>
            <a:endParaRPr lang="en-TT" dirty="0" smtClean="0">
              <a:solidFill>
                <a:schemeClr val="bg1"/>
              </a:solidFill>
              <a:ea typeface="ＭＳ Ｐゴシック" pitchFamily="-72" charset="-128"/>
              <a:cs typeface="ＭＳ Ｐゴシック" pitchFamily="-72" charset="-128"/>
            </a:endParaRPr>
          </a:p>
          <a:p>
            <a:pPr>
              <a:defRPr/>
            </a:pPr>
            <a:r>
              <a:rPr lang="en-TT" dirty="0" smtClean="0">
                <a:solidFill>
                  <a:schemeClr val="bg1"/>
                </a:solidFill>
                <a:ea typeface="ＭＳ Ｐゴシック" pitchFamily="-72" charset="-128"/>
                <a:cs typeface="ＭＳ Ｐゴシック" pitchFamily="-72" charset="-128"/>
                <a:hlinkClick r:id="rId9"/>
              </a:rPr>
              <a:t>Ocean Tides</a:t>
            </a:r>
            <a:endParaRPr lang="en-TT" dirty="0" smtClean="0">
              <a:solidFill>
                <a:schemeClr val="bg1"/>
              </a:solidFill>
              <a:ea typeface="ＭＳ Ｐゴシック" pitchFamily="-72" charset="-128"/>
              <a:cs typeface="ＭＳ Ｐゴシック" pitchFamily="-72" charset="-128"/>
            </a:endParaRPr>
          </a:p>
          <a:p>
            <a:pPr>
              <a:defRPr/>
            </a:pPr>
            <a:r>
              <a:rPr lang="en-TT" dirty="0" smtClean="0">
                <a:solidFill>
                  <a:schemeClr val="bg1"/>
                </a:solidFill>
                <a:ea typeface="ＭＳ Ｐゴシック" pitchFamily="-72" charset="-128"/>
                <a:cs typeface="ＭＳ Ｐゴシック" pitchFamily="-72" charset="-128"/>
              </a:rPr>
              <a:t>Atmospheric tides – see </a:t>
            </a:r>
            <a:r>
              <a:rPr lang="en-TT" dirty="0" smtClean="0">
                <a:solidFill>
                  <a:schemeClr val="bg1"/>
                </a:solidFill>
                <a:ea typeface="ＭＳ Ｐゴシック" pitchFamily="-72" charset="-128"/>
                <a:cs typeface="ＭＳ Ｐゴシック" pitchFamily="-72" charset="-128"/>
                <a:hlinkClick r:id="rId10"/>
              </a:rPr>
              <a:t>stratosphere</a:t>
            </a:r>
            <a:r>
              <a:rPr lang="en-TT" dirty="0" smtClean="0">
                <a:solidFill>
                  <a:schemeClr val="bg1"/>
                </a:solidFill>
                <a:ea typeface="ＭＳ Ｐゴシック" pitchFamily="-72" charset="-128"/>
                <a:cs typeface="ＭＳ Ｐゴシック" pitchFamily="-72" charset="-128"/>
              </a:rPr>
              <a:t> and </a:t>
            </a:r>
            <a:r>
              <a:rPr lang="en-TT" dirty="0" smtClean="0">
                <a:solidFill>
                  <a:schemeClr val="bg1"/>
                </a:solidFill>
                <a:ea typeface="ＭＳ Ｐゴシック" pitchFamily="-72" charset="-128"/>
                <a:cs typeface="ＭＳ Ｐゴシック" pitchFamily="-72" charset="-128"/>
                <a:hlinkClick r:id="rId11"/>
              </a:rPr>
              <a:t>thermosphere</a:t>
            </a:r>
            <a:r>
              <a:rPr lang="en-TT" dirty="0" smtClean="0">
                <a:solidFill>
                  <a:schemeClr val="bg1"/>
                </a:solidFill>
                <a:ea typeface="ＭＳ Ｐゴシック" pitchFamily="-72" charset="-128"/>
                <a:cs typeface="ＭＳ Ｐゴシック" pitchFamily="-72" charset="-128"/>
              </a:rPr>
              <a:t> (linked off </a:t>
            </a:r>
            <a:r>
              <a:rPr lang="en-TT" dirty="0" smtClean="0">
                <a:solidFill>
                  <a:schemeClr val="bg1"/>
                </a:solidFill>
                <a:ea typeface="ＭＳ Ｐゴシック" pitchFamily="-72" charset="-128"/>
                <a:cs typeface="ＭＳ Ｐゴシック" pitchFamily="-72" charset="-128"/>
                <a:hlinkClick r:id="rId12"/>
              </a:rPr>
              <a:t>Layers of the Atmosphere </a:t>
            </a:r>
            <a:r>
              <a:rPr lang="en-TT" dirty="0" smtClean="0">
                <a:solidFill>
                  <a:schemeClr val="bg1"/>
                </a:solidFill>
                <a:ea typeface="ＭＳ Ｐゴシック" pitchFamily="-72" charset="-128"/>
                <a:cs typeface="ＭＳ Ｐゴシック" pitchFamily="-72" charset="-128"/>
              </a:rPr>
              <a:t>page)</a:t>
            </a:r>
          </a:p>
          <a:p>
            <a:pPr marL="0" indent="0">
              <a:buFont typeface="Arial" pitchFamily="-72" charset="0"/>
              <a:buNone/>
              <a:defRPr/>
            </a:pPr>
            <a:endParaRPr lang="en-TT" dirty="0" smtClean="0">
              <a:solidFill>
                <a:schemeClr val="bg1"/>
              </a:solidFill>
              <a:ea typeface="ＭＳ Ｐゴシック" pitchFamily="-72" charset="-128"/>
              <a:cs typeface="ＭＳ Ｐゴシック" pitchFamily="-72" charset="-128"/>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noChangeArrowheads="1"/>
          </p:cNvPicPr>
          <p:nvPr/>
        </p:nvPicPr>
        <p:blipFill rotWithShape="1">
          <a:blip r:embed="rId3"/>
          <a:srcRect l="22957" t="10164" r="24292" b="3055"/>
          <a:stretch/>
        </p:blipFill>
        <p:spPr bwMode="auto">
          <a:xfrm>
            <a:off x="587944" y="0"/>
            <a:ext cx="8207698" cy="686066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3"/>
          <a:srcRect l="7936" t="11852" r="38333" b="7443"/>
          <a:stretch>
            <a:fillRect/>
          </a:stretch>
        </p:blipFill>
        <p:spPr bwMode="auto">
          <a:xfrm>
            <a:off x="682625" y="144463"/>
            <a:ext cx="7781925" cy="6575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p:cNvPicPr>
            <a:picLocks noChangeAspect="1" noChangeArrowheads="1"/>
          </p:cNvPicPr>
          <p:nvPr/>
        </p:nvPicPr>
        <p:blipFill>
          <a:blip r:embed="rId3"/>
          <a:srcRect l="7698" t="11588" r="38333" b="7848"/>
          <a:stretch>
            <a:fillRect/>
          </a:stretch>
        </p:blipFill>
        <p:spPr bwMode="auto">
          <a:xfrm>
            <a:off x="887413" y="533400"/>
            <a:ext cx="7462837" cy="6265863"/>
          </a:xfrm>
          <a:prstGeom prst="rect">
            <a:avLst/>
          </a:prstGeom>
          <a:noFill/>
          <a:ln w="9525">
            <a:noFill/>
            <a:miter lim="800000"/>
            <a:headEnd/>
            <a:tailEnd/>
          </a:ln>
        </p:spPr>
      </p:pic>
      <p:sp>
        <p:nvSpPr>
          <p:cNvPr id="152578" name="Rectangle 5"/>
          <p:cNvSpPr>
            <a:spLocks noChangeArrowheads="1"/>
          </p:cNvSpPr>
          <p:nvPr/>
        </p:nvSpPr>
        <p:spPr bwMode="auto">
          <a:xfrm>
            <a:off x="304800" y="0"/>
            <a:ext cx="8686800" cy="533400"/>
          </a:xfrm>
          <a:prstGeom prst="rect">
            <a:avLst/>
          </a:prstGeom>
          <a:solidFill>
            <a:srgbClr val="FAEAC2"/>
          </a:solidFill>
          <a:ln w="9525">
            <a:noFill/>
            <a:miter lim="800000"/>
            <a:headEnd/>
            <a:tailEnd/>
          </a:ln>
        </p:spPr>
        <p:txBody>
          <a:bodyPr>
            <a:prstTxWarp prst="textNoShape">
              <a:avLst/>
            </a:prstTxWarp>
          </a:bodyPr>
          <a:lstStyle/>
          <a:p>
            <a:pPr marL="342900" indent="-342900" algn="ctr">
              <a:spcBef>
                <a:spcPct val="20000"/>
              </a:spcBef>
            </a:pPr>
            <a:r>
              <a:rPr lang="en-US" sz="3200" dirty="0">
                <a:solidFill>
                  <a:srgbClr val="000000"/>
                </a:solidFill>
              </a:rPr>
              <a:t>Windows to the Universe Educator Newsletter</a:t>
            </a:r>
          </a:p>
          <a:p>
            <a:pPr marL="342900" indent="-342900" algn="ctr">
              <a:spcBef>
                <a:spcPct val="20000"/>
              </a:spcBef>
            </a:pPr>
            <a:endParaRPr lang="en-US" sz="4000" dirty="0">
              <a:solidFill>
                <a:srgbClr val="000000"/>
              </a:solidFill>
            </a:endParaRPr>
          </a:p>
          <a:p>
            <a:pPr marL="342900" indent="-342900" algn="ctr">
              <a:spcBef>
                <a:spcPct val="20000"/>
              </a:spcBef>
            </a:pPr>
            <a:endParaRPr lang="en-US" sz="4000" dirty="0">
              <a:solidFill>
                <a:srgbClr val="000000"/>
              </a:solidFill>
            </a:endParaRPr>
          </a:p>
          <a:p>
            <a:pPr marL="342900" indent="-342900" algn="ctr">
              <a:spcBef>
                <a:spcPct val="20000"/>
              </a:spcBef>
            </a:pPr>
            <a:endParaRPr lang="en-US" sz="4000" dirty="0">
              <a:solidFill>
                <a:srgbClr val="000000"/>
              </a:solidFill>
            </a:endParaRPr>
          </a:p>
          <a:p>
            <a:pPr marL="342900" indent="-342900" algn="ctr">
              <a:spcBef>
                <a:spcPct val="20000"/>
              </a:spcBef>
            </a:pPr>
            <a:endParaRPr lang="en-US" sz="4000" dirty="0">
              <a:solidFill>
                <a:srgbClr val="000000"/>
              </a:solidFill>
            </a:endParaRPr>
          </a:p>
          <a:p>
            <a:pPr marL="342900" indent="-342900" algn="ctr">
              <a:spcBef>
                <a:spcPct val="20000"/>
              </a:spcBef>
            </a:pPr>
            <a:endParaRPr lang="en-US" sz="4000" dirty="0">
              <a:solidFill>
                <a:srgbClr val="000000"/>
              </a:solidFill>
            </a:endParaRPr>
          </a:p>
          <a:p>
            <a:pPr marL="342900" indent="-342900" algn="ctr">
              <a:spcBef>
                <a:spcPct val="20000"/>
              </a:spcBef>
            </a:pPr>
            <a:endParaRPr lang="en-US" sz="4000" dirty="0">
              <a:solidFill>
                <a:srgbClr val="000000"/>
              </a:solidFill>
            </a:endParaRPr>
          </a:p>
          <a:p>
            <a:pPr marL="342900" indent="-342900" algn="ctr">
              <a:spcBef>
                <a:spcPct val="20000"/>
              </a:spcBef>
            </a:pPr>
            <a:endParaRPr lang="en-US" sz="4000" dirty="0">
              <a:solidFill>
                <a:srgbClr val="000000"/>
              </a:solidFill>
            </a:endParaRPr>
          </a:p>
          <a:p>
            <a:pPr marL="342900" indent="-342900" algn="ctr">
              <a:spcBef>
                <a:spcPct val="20000"/>
              </a:spcBef>
            </a:pPr>
            <a:endParaRPr lang="en-US" sz="3600" dirty="0">
              <a:solidFill>
                <a:srgbClr val="000000"/>
              </a:solidFill>
            </a:endParaRPr>
          </a:p>
        </p:txBody>
      </p:sp>
      <p:sp>
        <p:nvSpPr>
          <p:cNvPr id="2" name="Oval 1"/>
          <p:cNvSpPr>
            <a:spLocks noChangeArrowheads="1"/>
          </p:cNvSpPr>
          <p:nvPr/>
        </p:nvSpPr>
        <p:spPr bwMode="auto">
          <a:xfrm>
            <a:off x="5005388" y="5584825"/>
            <a:ext cx="1482725" cy="511175"/>
          </a:xfrm>
          <a:prstGeom prst="ellipse">
            <a:avLst/>
          </a:prstGeom>
          <a:noFill/>
          <a:ln w="28575">
            <a:solidFill>
              <a:srgbClr val="FF0000"/>
            </a:solidFill>
            <a:round/>
            <a:headEnd/>
            <a:tailEnd/>
          </a:ln>
          <a:effectLst>
            <a:outerShdw blurRad="40000" dist="23000" dir="5400000" rotWithShape="0">
              <a:srgbClr val="808080">
                <a:alpha val="34998"/>
              </a:srgbClr>
            </a:outerShdw>
          </a:effectLst>
          <a:extLst/>
        </p:spPr>
        <p:txBody>
          <a:bodyPr anchor="ctr"/>
          <a:lstStyle/>
          <a:p>
            <a:pPr algn="ctr">
              <a:defRPr/>
            </a:pPr>
            <a:endParaRPr lang="en-TT" sz="1800">
              <a:solidFill>
                <a:srgbClr val="CCFFCC"/>
              </a:solidFill>
              <a:latin typeface="Calibri" charset="0"/>
              <a:ea typeface="ＭＳ Ｐゴシック" charset="0"/>
              <a:cs typeface="ＭＳ Ｐゴシック" charset="0"/>
            </a:endParaRPr>
          </a:p>
        </p:txBody>
      </p:sp>
      <p:pic>
        <p:nvPicPr>
          <p:cNvPr id="152580" name="Picture 2"/>
          <p:cNvPicPr>
            <a:picLocks noChangeAspect="1" noChangeArrowheads="1"/>
          </p:cNvPicPr>
          <p:nvPr/>
        </p:nvPicPr>
        <p:blipFill>
          <a:blip r:embed="rId4"/>
          <a:srcRect l="716" t="12416" r="57619" b="8571"/>
          <a:stretch>
            <a:fillRect/>
          </a:stretch>
        </p:blipFill>
        <p:spPr bwMode="auto">
          <a:xfrm>
            <a:off x="1714500" y="533400"/>
            <a:ext cx="5867400" cy="6257925"/>
          </a:xfrm>
          <a:prstGeom prst="rect">
            <a:avLst/>
          </a:prstGeom>
          <a:noFill/>
          <a:ln w="9525">
            <a:noFill/>
            <a:miter lim="800000"/>
            <a:headEnd/>
            <a:tailEnd/>
          </a:ln>
        </p:spPr>
      </p:pic>
      <p:sp>
        <p:nvSpPr>
          <p:cNvPr id="152581" name="TextBox 4"/>
          <p:cNvSpPr txBox="1">
            <a:spLocks noChangeArrowheads="1"/>
          </p:cNvSpPr>
          <p:nvPr/>
        </p:nvSpPr>
        <p:spPr bwMode="auto">
          <a:xfrm>
            <a:off x="3762742" y="3666331"/>
            <a:ext cx="2819400" cy="2308324"/>
          </a:xfrm>
          <a:prstGeom prst="rect">
            <a:avLst/>
          </a:prstGeom>
          <a:solidFill>
            <a:srgbClr val="FAEAC2"/>
          </a:solidFill>
          <a:ln w="9525">
            <a:noFill/>
            <a:miter lim="800000"/>
            <a:headEnd/>
            <a:tailEnd/>
          </a:ln>
        </p:spPr>
        <p:txBody>
          <a:bodyPr>
            <a:prstTxWarp prst="textNoShape">
              <a:avLst/>
            </a:prstTxWarp>
            <a:spAutoFit/>
          </a:bodyPr>
          <a:lstStyle/>
          <a:p>
            <a:r>
              <a:rPr lang="en-US" b="1" dirty="0">
                <a:solidFill>
                  <a:srgbClr val="FF0000"/>
                </a:solidFill>
                <a:hlinkClick r:id="rId5"/>
              </a:rPr>
              <a:t>Sign up now online</a:t>
            </a:r>
            <a:r>
              <a:rPr lang="en-US" b="1" dirty="0">
                <a:solidFill>
                  <a:srgbClr val="FF0000"/>
                </a:solidFill>
              </a:rPr>
              <a:t> </a:t>
            </a:r>
            <a:r>
              <a:rPr lang="en-US" b="1" dirty="0"/>
              <a:t>– its </a:t>
            </a:r>
            <a:r>
              <a:rPr lang="en-US" b="1" dirty="0" smtClean="0"/>
              <a:t>free with Windows to the Universe Educator Membership!</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Moon’s orbit</a:t>
            </a:r>
          </a:p>
        </p:txBody>
      </p:sp>
      <p:sp>
        <p:nvSpPr>
          <p:cNvPr id="21506" name="Content Placeholder 2"/>
          <p:cNvSpPr>
            <a:spLocks noGrp="1"/>
          </p:cNvSpPr>
          <p:nvPr>
            <p:ph idx="1"/>
          </p:nvPr>
        </p:nvSpPr>
        <p:spPr>
          <a:xfrm>
            <a:off x="195262" y="1193397"/>
            <a:ext cx="4919852" cy="5426498"/>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An interesting class activity is to ask students to whiteboard their sketches of how the Earth and Moon orbit together around the Sun.  Because of the ingrained textbook images that show the Moon orbiting the Earth, they often falsely assume that the Moon reverses its orbital direction once a month while orbiting the Sun.</a:t>
            </a: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3" name="Picture 2" descr="o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360" y="1423826"/>
            <a:ext cx="3644900" cy="3644900"/>
          </a:xfrm>
          <a:prstGeom prst="rect">
            <a:avLst/>
          </a:prstGeom>
        </p:spPr>
      </p:pic>
      <p:sp>
        <p:nvSpPr>
          <p:cNvPr id="2" name="Rectangle 1"/>
          <p:cNvSpPr/>
          <p:nvPr/>
        </p:nvSpPr>
        <p:spPr>
          <a:xfrm>
            <a:off x="5092418" y="5247570"/>
            <a:ext cx="4051582" cy="1200329"/>
          </a:xfrm>
          <a:prstGeom prst="rect">
            <a:avLst/>
          </a:prstGeom>
        </p:spPr>
        <p:txBody>
          <a:bodyPr wrap="square">
            <a:spAutoFit/>
          </a:bodyPr>
          <a:lstStyle/>
          <a:p>
            <a:r>
              <a:rPr lang="en-US" sz="1800" i="1" dirty="0" smtClean="0">
                <a:solidFill>
                  <a:srgbClr val="FFFFFF"/>
                </a:solidFill>
              </a:rPr>
              <a:t>Image credit: </a:t>
            </a:r>
            <a:r>
              <a:rPr lang="en-US" sz="1800" i="1" dirty="0" smtClean="0">
                <a:solidFill>
                  <a:srgbClr val="FFFFFF"/>
                </a:solidFill>
                <a:hlinkClick r:id="rId4"/>
              </a:rPr>
              <a:t>http</a:t>
            </a:r>
            <a:r>
              <a:rPr lang="en-US" sz="1800" i="1" dirty="0">
                <a:solidFill>
                  <a:srgbClr val="FFFFFF"/>
                </a:solidFill>
                <a:hlinkClick r:id="rId4"/>
              </a:rPr>
              <a:t>://www.math.nus.edu.sg/aslaksen/teaching/</a:t>
            </a:r>
            <a:r>
              <a:rPr lang="en-US" sz="1800" i="1" dirty="0" smtClean="0">
                <a:solidFill>
                  <a:srgbClr val="FFFFFF"/>
                </a:solidFill>
                <a:hlinkClick r:id="rId4"/>
              </a:rPr>
              <a:t>convex.html</a:t>
            </a:r>
            <a:endParaRPr lang="en-US" sz="1800" i="1" dirty="0" smtClean="0">
              <a:solidFill>
                <a:srgbClr val="FFFFFF"/>
              </a:solidFill>
            </a:endParaRPr>
          </a:p>
          <a:p>
            <a:endParaRPr lang="en-US" sz="1800" i="1" dirty="0">
              <a:solidFill>
                <a:srgbClr val="FFFFFF"/>
              </a:solidFill>
            </a:endParaRPr>
          </a:p>
        </p:txBody>
      </p:sp>
    </p:spTree>
    <p:extLst>
      <p:ext uri="{BB962C8B-B14F-4D97-AF65-F5344CB8AC3E}">
        <p14:creationId xmlns:p14="http://schemas.microsoft.com/office/powerpoint/2010/main" val="486542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The Moon’s orbit</a:t>
            </a:r>
          </a:p>
        </p:txBody>
      </p:sp>
      <p:sp>
        <p:nvSpPr>
          <p:cNvPr id="21506" name="Content Placeholder 2"/>
          <p:cNvSpPr>
            <a:spLocks noGrp="1"/>
          </p:cNvSpPr>
          <p:nvPr>
            <p:ph idx="1"/>
          </p:nvPr>
        </p:nvSpPr>
        <p:spPr>
          <a:xfrm>
            <a:off x="195262" y="1381528"/>
            <a:ext cx="4919852" cy="5476472"/>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In fact, the Moon’s orbit around the Sun is always forward-facing and convex:</a:t>
            </a:r>
          </a:p>
          <a:p>
            <a:pPr marL="0" indent="0">
              <a:buNone/>
            </a:pPr>
            <a:r>
              <a:rPr lang="en-TT" sz="2800" dirty="0">
                <a:solidFill>
                  <a:srgbClr val="FFFFFF"/>
                </a:solidFill>
                <a:ea typeface="ＭＳ Ｐゴシック" pitchFamily="-72" charset="-128"/>
                <a:cs typeface="ＭＳ Ｐゴシック" pitchFamily="-72" charset="-128"/>
                <a:hlinkClick r:id="rId3"/>
              </a:rPr>
              <a:t>http://shreevatsa.appspot.com/code/orbit/orbit-</a:t>
            </a:r>
            <a:r>
              <a:rPr lang="en-TT" sz="2800" dirty="0" smtClean="0">
                <a:solidFill>
                  <a:srgbClr val="FFFFFF"/>
                </a:solidFill>
                <a:ea typeface="ＭＳ Ｐゴシック" pitchFamily="-72" charset="-128"/>
                <a:cs typeface="ＭＳ Ｐゴシック" pitchFamily="-72" charset="-128"/>
                <a:hlinkClick r:id="rId3"/>
              </a:rPr>
              <a:t>moon.html</a:t>
            </a:r>
            <a:endParaRPr lang="en-TT" sz="2800" dirty="0" smtClean="0">
              <a:solidFill>
                <a:srgbClr val="FFFFFF"/>
              </a:solidFill>
              <a:ea typeface="ＭＳ Ｐゴシック" pitchFamily="-72" charset="-128"/>
              <a:cs typeface="ＭＳ Ｐゴシック" pitchFamily="-72" charset="-128"/>
            </a:endParaRPr>
          </a:p>
          <a:p>
            <a:pPr marL="0" indent="0">
              <a:buNone/>
            </a:pPr>
            <a:endParaRPr lang="en-TT" sz="2800" dirty="0" smtClean="0">
              <a:solidFill>
                <a:srgbClr val="FFFFFF"/>
              </a:solidFill>
              <a:ea typeface="ＭＳ Ｐゴシック" pitchFamily="-72" charset="-128"/>
              <a:cs typeface="ＭＳ Ｐゴシック" pitchFamily="-72" charset="-128"/>
            </a:endParaRPr>
          </a:p>
          <a:p>
            <a:pPr marL="0" indent="0">
              <a:buNone/>
            </a:pPr>
            <a:r>
              <a:rPr lang="en-TT" sz="2800" dirty="0" smtClean="0">
                <a:solidFill>
                  <a:srgbClr val="FFFFFF"/>
                </a:solidFill>
                <a:ea typeface="ＭＳ Ｐゴシック" pitchFamily="-72" charset="-128"/>
                <a:cs typeface="ＭＳ Ｐゴシック" pitchFamily="-72" charset="-128"/>
              </a:rPr>
              <a:t>Or *PhET: Gravity and Orbits:</a:t>
            </a:r>
          </a:p>
          <a:p>
            <a:pPr marL="0" indent="0">
              <a:buNone/>
            </a:pPr>
            <a:r>
              <a:rPr lang="en-TT" sz="2800" dirty="0">
                <a:solidFill>
                  <a:srgbClr val="FFFFFF"/>
                </a:solidFill>
                <a:ea typeface="ＭＳ Ｐゴシック" pitchFamily="-72" charset="-128"/>
                <a:cs typeface="ＭＳ Ｐゴシック" pitchFamily="-72" charset="-128"/>
                <a:hlinkClick r:id="rId4"/>
              </a:rPr>
              <a:t>http://phet.colorado.edu/en/simulation/gravity-and-</a:t>
            </a:r>
            <a:r>
              <a:rPr lang="en-TT" sz="2800" dirty="0" smtClean="0">
                <a:solidFill>
                  <a:srgbClr val="FFFFFF"/>
                </a:solidFill>
                <a:ea typeface="ＭＳ Ｐゴシック" pitchFamily="-72" charset="-128"/>
                <a:cs typeface="ＭＳ Ｐゴシック" pitchFamily="-72" charset="-128"/>
                <a:hlinkClick r:id="rId4"/>
              </a:rPr>
              <a:t>orbits</a:t>
            </a:r>
            <a:endParaRPr lang="en-TT" sz="2800" dirty="0" smtClean="0">
              <a:solidFill>
                <a:srgbClr val="FFFFFF"/>
              </a:solidFill>
              <a:ea typeface="ＭＳ Ｐゴシック" pitchFamily="-72" charset="-128"/>
              <a:cs typeface="ＭＳ Ｐゴシック" pitchFamily="-72" charset="-128"/>
            </a:endParaRPr>
          </a:p>
          <a:p>
            <a:pPr marL="0" indent="0">
              <a:buNone/>
            </a:pPr>
            <a:r>
              <a:rPr lang="en-TT" sz="2000" dirty="0" smtClean="0">
                <a:solidFill>
                  <a:srgbClr val="FFFFFF"/>
                </a:solidFill>
                <a:ea typeface="ＭＳ Ｐゴシック" pitchFamily="-72" charset="-128"/>
                <a:cs typeface="ＭＳ Ｐゴシック" pitchFamily="-72" charset="-128"/>
              </a:rPr>
              <a:t>*requires updated browser and Java- will not run on iPads</a:t>
            </a:r>
          </a:p>
          <a:p>
            <a:pPr marL="0" indent="0">
              <a:buNone/>
            </a:pPr>
            <a:endParaRPr lang="en-TT" sz="2800" dirty="0" smtClean="0">
              <a:solidFill>
                <a:srgbClr val="FFFFFF"/>
              </a:solidFill>
              <a:ea typeface="ＭＳ Ｐゴシック" pitchFamily="-72" charset="-128"/>
              <a:cs typeface="ＭＳ Ｐゴシック" pitchFamily="-72" charset="-128"/>
            </a:endParaRP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2" name="Picture 1" descr="o400.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703" y="1999980"/>
            <a:ext cx="3657600" cy="3657600"/>
          </a:xfrm>
          <a:prstGeom prst="rect">
            <a:avLst/>
          </a:prstGeom>
        </p:spPr>
      </p:pic>
    </p:spTree>
    <p:extLst>
      <p:ext uri="{BB962C8B-B14F-4D97-AF65-F5344CB8AC3E}">
        <p14:creationId xmlns:p14="http://schemas.microsoft.com/office/powerpoint/2010/main" val="23557292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774689" y="15122"/>
            <a:ext cx="8229600" cy="890263"/>
          </a:xfrm>
        </p:spPr>
        <p:txBody>
          <a:bodyPr/>
          <a:lstStyle/>
          <a:p>
            <a:r>
              <a:rPr lang="en-TT" dirty="0" smtClean="0">
                <a:solidFill>
                  <a:schemeClr val="bg1"/>
                </a:solidFill>
                <a:ea typeface="ＭＳ Ｐゴシック" pitchFamily="-72" charset="-128"/>
                <a:cs typeface="ＭＳ Ｐゴシック" pitchFamily="-72" charset="-128"/>
              </a:rPr>
              <a:t>Phases of the Moon</a:t>
            </a:r>
          </a:p>
        </p:txBody>
      </p:sp>
      <p:sp>
        <p:nvSpPr>
          <p:cNvPr id="21506" name="Content Placeholder 2"/>
          <p:cNvSpPr>
            <a:spLocks noGrp="1"/>
          </p:cNvSpPr>
          <p:nvPr>
            <p:ph idx="1"/>
          </p:nvPr>
        </p:nvSpPr>
        <p:spPr>
          <a:xfrm>
            <a:off x="509740" y="5197147"/>
            <a:ext cx="8259373" cy="1428693"/>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Lunar phases show the day and night sides of the Moon as viewed from Earth. The changing appearance is due to the Earth-Moon-Sun geometry.</a:t>
            </a: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3" name="Picture 2" descr="moonphase.gif"/>
          <p:cNvPicPr>
            <a:picLocks noChangeAspect="1"/>
          </p:cNvPicPr>
          <p:nvPr/>
        </p:nvPicPr>
        <p:blipFill rotWithShape="1">
          <a:blip r:embed="rId3">
            <a:extLst>
              <a:ext uri="{28A0092B-C50C-407E-A947-70E740481C1C}">
                <a14:useLocalDpi xmlns:a14="http://schemas.microsoft.com/office/drawing/2010/main" val="0"/>
              </a:ext>
            </a:extLst>
          </a:blip>
          <a:srcRect r="9716"/>
          <a:stretch/>
        </p:blipFill>
        <p:spPr>
          <a:xfrm>
            <a:off x="563031" y="1034725"/>
            <a:ext cx="5010680" cy="4162421"/>
          </a:xfrm>
          <a:prstGeom prst="rect">
            <a:avLst/>
          </a:prstGeom>
        </p:spPr>
      </p:pic>
      <p:sp>
        <p:nvSpPr>
          <p:cNvPr id="2" name="Rectangle 1"/>
          <p:cNvSpPr/>
          <p:nvPr/>
        </p:nvSpPr>
        <p:spPr>
          <a:xfrm>
            <a:off x="5592010" y="3673324"/>
            <a:ext cx="3551990" cy="1477328"/>
          </a:xfrm>
          <a:prstGeom prst="rect">
            <a:avLst/>
          </a:prstGeom>
        </p:spPr>
        <p:txBody>
          <a:bodyPr wrap="square">
            <a:spAutoFit/>
          </a:bodyPr>
          <a:lstStyle/>
          <a:p>
            <a:r>
              <a:rPr lang="en-US" sz="1800" i="1" dirty="0" smtClean="0">
                <a:solidFill>
                  <a:srgbClr val="FFFFFF"/>
                </a:solidFill>
              </a:rPr>
              <a:t>Image credit:  </a:t>
            </a:r>
            <a:r>
              <a:rPr lang="en-US" sz="1800" i="1" dirty="0" smtClean="0">
                <a:solidFill>
                  <a:srgbClr val="FFFFFF"/>
                </a:solidFill>
                <a:hlinkClick r:id="rId4"/>
              </a:rPr>
              <a:t>http</a:t>
            </a:r>
            <a:r>
              <a:rPr lang="en-US" sz="1800" i="1" dirty="0">
                <a:solidFill>
                  <a:srgbClr val="FFFFFF"/>
                </a:solidFill>
                <a:hlinkClick r:id="rId4"/>
              </a:rPr>
              <a:t>://www.astronomy.ohio-state.edu/~pogge/Ast161/Unit2/</a:t>
            </a:r>
            <a:r>
              <a:rPr lang="en-US" sz="1800" i="1" dirty="0" smtClean="0">
                <a:solidFill>
                  <a:srgbClr val="FFFFFF"/>
                </a:solidFill>
                <a:hlinkClick r:id="rId4"/>
              </a:rPr>
              <a:t>phases.html</a:t>
            </a:r>
            <a:endParaRPr lang="en-US" sz="1800" i="1" dirty="0" smtClean="0">
              <a:solidFill>
                <a:srgbClr val="FFFFFF"/>
              </a:solidFill>
            </a:endParaRPr>
          </a:p>
          <a:p>
            <a:endParaRPr lang="en-US" sz="1800" i="1" dirty="0">
              <a:solidFill>
                <a:srgbClr val="FFFFFF"/>
              </a:solidFill>
            </a:endParaRPr>
          </a:p>
        </p:txBody>
      </p:sp>
    </p:spTree>
    <p:extLst>
      <p:ext uri="{BB962C8B-B14F-4D97-AF65-F5344CB8AC3E}">
        <p14:creationId xmlns:p14="http://schemas.microsoft.com/office/powerpoint/2010/main" val="13870330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44463"/>
            <a:ext cx="8229600" cy="890263"/>
          </a:xfrm>
        </p:spPr>
        <p:txBody>
          <a:bodyPr/>
          <a:lstStyle/>
          <a:p>
            <a:r>
              <a:rPr lang="en-TT" dirty="0" smtClean="0">
                <a:solidFill>
                  <a:schemeClr val="bg1"/>
                </a:solidFill>
                <a:ea typeface="ＭＳ Ｐゴシック" pitchFamily="-72" charset="-128"/>
                <a:cs typeface="ＭＳ Ｐゴシック" pitchFamily="-72" charset="-128"/>
              </a:rPr>
              <a:t>Phases of the Moon</a:t>
            </a:r>
          </a:p>
        </p:txBody>
      </p:sp>
      <p:sp>
        <p:nvSpPr>
          <p:cNvPr id="21506" name="Content Placeholder 2"/>
          <p:cNvSpPr>
            <a:spLocks noGrp="1"/>
          </p:cNvSpPr>
          <p:nvPr>
            <p:ph idx="1"/>
          </p:nvPr>
        </p:nvSpPr>
        <p:spPr>
          <a:xfrm>
            <a:off x="482212" y="4844399"/>
            <a:ext cx="8259373" cy="1428693"/>
          </a:xfrm>
        </p:spPr>
        <p:txBody>
          <a:bodyPr/>
          <a:lstStyle/>
          <a:p>
            <a:pPr marL="0" indent="0">
              <a:buNone/>
            </a:pPr>
            <a:r>
              <a:rPr lang="en-TT" sz="2800" dirty="0" smtClean="0">
                <a:solidFill>
                  <a:srgbClr val="FFFFFF"/>
                </a:solidFill>
                <a:ea typeface="ＭＳ Ｐゴシック" pitchFamily="-72" charset="-128"/>
                <a:cs typeface="ＭＳ Ｐゴシック" pitchFamily="-72" charset="-128"/>
              </a:rPr>
              <a:t>An activity that helps students to understand phases while collecting data can be set up with golf or ping pong balls.   </a:t>
            </a:r>
            <a:r>
              <a:rPr lang="en-TT" sz="1800" i="1" dirty="0" smtClean="0">
                <a:solidFill>
                  <a:srgbClr val="FFFFFF"/>
                </a:solidFill>
                <a:ea typeface="ＭＳ Ｐゴシック" pitchFamily="-72" charset="-128"/>
                <a:cs typeface="ＭＳ Ｐゴシック" pitchFamily="-72" charset="-128"/>
              </a:rPr>
              <a:t>Image credits: A. Herrold</a:t>
            </a:r>
          </a:p>
          <a:p>
            <a:pPr marL="0" indent="0">
              <a:buNone/>
            </a:pPr>
            <a:endParaRPr lang="en-TT" sz="2800" dirty="0" smtClean="0">
              <a:solidFill>
                <a:srgbClr val="FFFFFF"/>
              </a:solidFill>
              <a:ea typeface="ＭＳ Ｐゴシック" pitchFamily="-72" charset="-128"/>
              <a:cs typeface="ＭＳ Ｐゴシック" pitchFamily="-72" charset="-128"/>
            </a:endParaRPr>
          </a:p>
        </p:txBody>
      </p:sp>
      <p:pic>
        <p:nvPicPr>
          <p:cNvPr id="2" name="Picture 1" descr="jamie moons.JPG"/>
          <p:cNvPicPr>
            <a:picLocks noChangeAspect="1"/>
          </p:cNvPicPr>
          <p:nvPr/>
        </p:nvPicPr>
        <p:blipFill rotWithShape="1">
          <a:blip r:embed="rId3">
            <a:extLst>
              <a:ext uri="{28A0092B-C50C-407E-A947-70E740481C1C}">
                <a14:useLocalDpi xmlns:a14="http://schemas.microsoft.com/office/drawing/2010/main" val="0"/>
              </a:ext>
            </a:extLst>
          </a:blip>
          <a:srcRect t="8230" b="20214"/>
          <a:stretch/>
        </p:blipFill>
        <p:spPr>
          <a:xfrm>
            <a:off x="4611899" y="1893077"/>
            <a:ext cx="4532101" cy="2422201"/>
          </a:xfrm>
          <a:prstGeom prst="rect">
            <a:avLst/>
          </a:prstGeom>
        </p:spPr>
      </p:pic>
      <p:pic>
        <p:nvPicPr>
          <p:cNvPr id="4" name="Picture 3" descr="golf ball phases.JPG"/>
          <p:cNvPicPr>
            <a:picLocks noChangeAspect="1"/>
          </p:cNvPicPr>
          <p:nvPr/>
        </p:nvPicPr>
        <p:blipFill rotWithShape="1">
          <a:blip r:embed="rId4">
            <a:extLst>
              <a:ext uri="{28A0092B-C50C-407E-A947-70E740481C1C}">
                <a14:useLocalDpi xmlns:a14="http://schemas.microsoft.com/office/drawing/2010/main" val="0"/>
              </a:ext>
            </a:extLst>
          </a:blip>
          <a:srcRect t="23235" b="13588"/>
          <a:stretch/>
        </p:blipFill>
        <p:spPr>
          <a:xfrm>
            <a:off x="105831" y="2092969"/>
            <a:ext cx="4310856" cy="2034177"/>
          </a:xfrm>
          <a:prstGeom prst="rect">
            <a:avLst/>
          </a:prstGeom>
        </p:spPr>
      </p:pic>
    </p:spTree>
    <p:extLst>
      <p:ext uri="{BB962C8B-B14F-4D97-AF65-F5344CB8AC3E}">
        <p14:creationId xmlns:p14="http://schemas.microsoft.com/office/powerpoint/2010/main" val="39956324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21420</TotalTime>
  <Words>3177</Words>
  <Application>Microsoft Macintosh PowerPoint</Application>
  <PresentationFormat>On-screen Show (4:3)</PresentationFormat>
  <Paragraphs>240</Paragraphs>
  <Slides>55</Slides>
  <Notes>54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Document</vt:lpstr>
      <vt:lpstr>PowerPoint Presentation</vt:lpstr>
      <vt:lpstr>PowerPoint Presentation</vt:lpstr>
      <vt:lpstr>PowerPoint Presentation</vt:lpstr>
      <vt:lpstr>Reminders</vt:lpstr>
      <vt:lpstr>The Moon’s orbit</vt:lpstr>
      <vt:lpstr>The Moon’s orbit</vt:lpstr>
      <vt:lpstr>The Moon’s orbit</vt:lpstr>
      <vt:lpstr>Phases of the Moon</vt:lpstr>
      <vt:lpstr>Phases of the Moon</vt:lpstr>
      <vt:lpstr>   Sidereal and Synodic Months</vt:lpstr>
      <vt:lpstr>   Lunar Months</vt:lpstr>
      <vt:lpstr>The Moon’s rotation</vt:lpstr>
      <vt:lpstr>What are Tidal Effects?</vt:lpstr>
      <vt:lpstr>The Moon’s Tidal Effect on Earth</vt:lpstr>
      <vt:lpstr>Conservation of energy in the   Earth - Moon system</vt:lpstr>
      <vt:lpstr>Synchronous rotation in the Pluto- Charon system</vt:lpstr>
      <vt:lpstr>The Earth - Moon distance</vt:lpstr>
      <vt:lpstr>Super Moons</vt:lpstr>
      <vt:lpstr>Libration</vt:lpstr>
      <vt:lpstr>The Moon’s orbit</vt:lpstr>
      <vt:lpstr>   The Moon’s orbit</vt:lpstr>
      <vt:lpstr>   The Moon’s orbit</vt:lpstr>
      <vt:lpstr>   Regression of the Nodes</vt:lpstr>
      <vt:lpstr>   Regression of the Nodes</vt:lpstr>
      <vt:lpstr>   Eclipse seasons</vt:lpstr>
      <vt:lpstr>   Solar eclipses</vt:lpstr>
      <vt:lpstr>   Annular solar eclipse</vt:lpstr>
      <vt:lpstr>   Lunar eclipses</vt:lpstr>
      <vt:lpstr>   Total lunar eclipse</vt:lpstr>
      <vt:lpstr>   Upcoming eclipses</vt:lpstr>
      <vt:lpstr>Formation of the Moon</vt:lpstr>
      <vt:lpstr>Two different sides of the Moon</vt:lpstr>
      <vt:lpstr>Two different sides of the Moon</vt:lpstr>
      <vt:lpstr>Two different sides of the Moon</vt:lpstr>
      <vt:lpstr>Creation of Ocean Tides</vt:lpstr>
      <vt:lpstr>High and low tides</vt:lpstr>
      <vt:lpstr>High tides and the tidal bulges</vt:lpstr>
      <vt:lpstr>Alignment of the tidal bulges</vt:lpstr>
      <vt:lpstr>Relevance of Ocean Tides</vt:lpstr>
      <vt:lpstr>Spring and Neap Tides</vt:lpstr>
      <vt:lpstr>Tide table from the University of Alberta.</vt:lpstr>
      <vt:lpstr>Factors influencing tides</vt:lpstr>
      <vt:lpstr>Tidal cycles</vt:lpstr>
      <vt:lpstr>Tidal cycles</vt:lpstr>
      <vt:lpstr>Tidal cycles</vt:lpstr>
      <vt:lpstr>Tidal changes with latitude?</vt:lpstr>
      <vt:lpstr>Highest tides</vt:lpstr>
      <vt:lpstr>Tidal bores</vt:lpstr>
      <vt:lpstr>Atmospheric Tides</vt:lpstr>
      <vt:lpstr>Tide resources and activities</vt:lpstr>
      <vt:lpstr>Tide resources and activities</vt:lpstr>
      <vt:lpstr>Additional Resources on Windows to the Universe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Cosmology</dc:title>
  <dc:creator>Ardis Herrold</dc:creator>
  <cp:lastModifiedBy>Ardis Herrold</cp:lastModifiedBy>
  <cp:revision>474</cp:revision>
  <dcterms:created xsi:type="dcterms:W3CDTF">2011-11-20T15:20:04Z</dcterms:created>
  <dcterms:modified xsi:type="dcterms:W3CDTF">2014-09-24T22:15:59Z</dcterms:modified>
</cp:coreProperties>
</file>